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6.xml" ContentType="application/vnd.openxmlformats-officedocument.theme+xml"/>
  <Override PartName="/ppt/theme/theme2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8" r:id="rId19"/>
    <p:sldMasterId id="2147483690" r:id="rId20"/>
    <p:sldMasterId id="2147483692" r:id="rId21"/>
    <p:sldMasterId id="2147483694" r:id="rId22"/>
    <p:sldMasterId id="2147483696" r:id="rId23"/>
    <p:sldMasterId id="2147483698" r:id="rId24"/>
    <p:sldMasterId id="2147483700" r:id="rId25"/>
    <p:sldMasterId id="2147483713" r:id="rId26"/>
  </p:sldMasterIdLst>
  <p:notesMasterIdLst>
    <p:notesMasterId r:id="rId64"/>
  </p:notesMasterIdLst>
  <p:sldIdLst>
    <p:sldId id="259"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287" r:id="rId42"/>
    <p:sldId id="318" r:id="rId43"/>
    <p:sldId id="258" r:id="rId44"/>
    <p:sldId id="31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82"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6.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3.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35.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10.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1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1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2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2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2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3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3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p3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3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3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3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5: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6" name="Google Shape;236;p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b8eccd8f7_0_35: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8" name="Google Shape;248;g2bb8eccd8f7_0_35: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2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p20: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6: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7: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5" name="Google Shape;265;p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bba3056fff_0_0: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7" name="Google Shape;277;g2bba3056fff_0_0: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8: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p8: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9: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4" name="Google Shape;294;p9: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bba3056fff_0_27: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6" name="Google Shape;306;g2bba3056fff_0_27: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ba3056fff_0_38: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g2bba3056fff_0_38: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2bbe07fb4a2_0_0: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8" name="Google Shape;328;g2bbe07fb4a2_0_0: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bbe07fb4a2_0_6: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g2bbe07fb4a2_0_6: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bbe07fb4a2_0_24: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6" name="Google Shape;346;g2bbe07fb4a2_0_24: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2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p2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be07fb4a2_0_34: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g2bbe07fb4a2_0_34: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bca0d540aa_0_6: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6" name="Google Shape;366;g2bca0d540aa_0_6: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bca0d540aa_0_19: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3" name="Google Shape;373;g2bca0d540aa_0_19: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bca0d540aa_0_29: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5" name="Google Shape;385;g2bca0d540aa_0_29: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bca0d540aa_0_51: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5" name="Google Shape;395;g2bca0d540aa_0_5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2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22: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2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6" name="Google Shape;476;p23: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8" name="Google Shape;488;p24: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25: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p2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p26: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p2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p27:notes"/>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44"/>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44"/>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44"/>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444880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5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58"/>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58"/>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8"/>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9" name="Google Shape;79;p58"/>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406922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5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5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3" name="Google Shape;83;p59"/>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9"/>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5" name="Google Shape;85;p59"/>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21687106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60"/>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60"/>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9" name="Google Shape;89;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60"/>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60"/>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2" name="Google Shape;92;p60"/>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217687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6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61"/>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61"/>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7" name="Google Shape;97;p61"/>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169278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62"/>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62"/>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62"/>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62"/>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411959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6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6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6" name="Google Shape;106;p63"/>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7" name="Google Shape;107;p63"/>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8" name="Google Shape;108;p63"/>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63"/>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0" name="Google Shape;110;p63"/>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6677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6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6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4" name="Google Shape;114;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5" name="Google Shape;115;p64"/>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6" name="Google Shape;116;p64"/>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64"/>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8" name="Google Shape;118;p64"/>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04600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6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6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2" name="Google Shape;122;p6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3" name="Google Shape;123;p65"/>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24" name="Google Shape;124;p65"/>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65"/>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6" name="Google Shape;126;p65"/>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60224606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6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66"/>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0" name="Google Shape;130;p66"/>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1" name="Google Shape;131;p66"/>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66"/>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3" name="Google Shape;133;p66"/>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7444969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6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6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7" name="Google Shape;137;p67"/>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6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67"/>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0" name="Google Shape;140;p67"/>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67"/>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67"/>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8522085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6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68"/>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6" name="Google Shape;146;p68"/>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7" name="Google Shape;147;p68"/>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68"/>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68"/>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0" name="Google Shape;150;p68"/>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1" name="Google Shape;151;p68"/>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68"/>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lvl="0"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1pPr>
            <a:lvl2pPr marL="0" lvl="1"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2pPr>
            <a:lvl3pPr marL="0" lvl="2"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3pPr>
            <a:lvl4pPr marL="0" lvl="3"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4pPr>
            <a:lvl5pPr marL="0" lvl="4"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5pPr>
            <a:lvl6pPr marL="0" lvl="5"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6pPr>
            <a:lvl7pPr marL="0" lvl="6"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7pPr>
            <a:lvl8pPr marL="0" lvl="7"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8pPr>
            <a:lvl9pPr marL="0" lvl="8" indent="0" algn="r">
              <a:lnSpc>
                <a:spcPct val="100000"/>
              </a:lnSpc>
              <a:spcBef>
                <a:spcPts val="0"/>
              </a:spcBef>
              <a:buClr>
                <a:srgbClr val="8B8B8B"/>
              </a:buClr>
              <a:buSzPts val="1200"/>
              <a:buFont typeface="Calibri"/>
              <a:buNone/>
              <a:defRPr sz="1200" b="0" strike="noStrik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3" name="Google Shape;153;p68"/>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lvl="0" algn="l">
              <a:spcBef>
                <a:spcPts val="0"/>
              </a:spcBef>
              <a:spcAft>
                <a:spcPts val="0"/>
              </a:spcAft>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0432834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30"/>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30"/>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011058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6"/>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6"/>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9" name="Google Shape;79;p46"/>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815790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3" name="Google Shape;83;p47"/>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5" name="Google Shape;85;p47"/>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59725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2" name="Google Shape;92;p48"/>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80845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9"/>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7" name="Google Shape;97;p49"/>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4795351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5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50"/>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0721243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0" name="Google Shape;110;p51"/>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662492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5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52"/>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2"/>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8" name="Google Shape;118;p52"/>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767689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5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5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4" name="Google Shape;124;p53"/>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3"/>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6" name="Google Shape;126;p53"/>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7910971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0" name="Google Shape;130;p5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1" name="Google Shape;131;p54"/>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4"/>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3" name="Google Shape;133;p54"/>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590962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7" name="Google Shape;137;p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8" name="Google Shape;138;p5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9" name="Google Shape;139;p5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0" name="Google Shape;140;p55"/>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55"/>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55"/>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022518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6" name="Google Shape;146;p5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7" name="Google Shape;147;p5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8" name="Google Shape;148;p5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9" name="Google Shape;149;p5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0" name="Google Shape;150;p5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1" name="Google Shape;151;p56"/>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56"/>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3" name="Google Shape;153;p56"/>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2740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2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43"/>
          <p:cNvSpPr txBox="1">
            <a:spLocks noGrp="1"/>
          </p:cNvSpPr>
          <p:nvPr>
            <p:ph type="ftr" idx="11"/>
          </p:nvPr>
        </p:nvSpPr>
        <p:spPr>
          <a:xfrm>
            <a:off x="4038480" y="6356520"/>
            <a:ext cx="4113720" cy="36396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6" name="Google Shape;66;p43"/>
          <p:cNvSpPr txBox="1">
            <a:spLocks noGrp="1"/>
          </p:cNvSpPr>
          <p:nvPr>
            <p:ph type="sldNum" idx="12"/>
          </p:nvPr>
        </p:nvSpPr>
        <p:spPr>
          <a:xfrm>
            <a:off x="8610480" y="6356520"/>
            <a:ext cx="2742120" cy="36396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latin typeface="Times New Roman"/>
              <a:ea typeface="Times New Roman"/>
              <a:cs typeface="Times New Roman"/>
              <a:sym typeface="Times New Roman"/>
            </a:endParaRPr>
          </a:p>
        </p:txBody>
      </p:sp>
      <p:sp>
        <p:nvSpPr>
          <p:cNvPr id="67" name="Google Shape;67;p43"/>
          <p:cNvSpPr txBox="1">
            <a:spLocks noGrp="1"/>
          </p:cNvSpPr>
          <p:nvPr>
            <p:ph type="dt" idx="10"/>
          </p:nvPr>
        </p:nvSpPr>
        <p:spPr>
          <a:xfrm>
            <a:off x="838080" y="6356520"/>
            <a:ext cx="2742120" cy="363960"/>
          </a:xfrm>
          <a:prstGeom prst="rect">
            <a:avLst/>
          </a:prstGeom>
          <a:noFill/>
          <a:ln>
            <a:noFill/>
          </a:ln>
        </p:spPr>
        <p:txBody>
          <a:bodyPr spcFirstLastPara="1" wrap="square" lIns="90000" tIns="45000" rIns="90000" bIns="45000" anchor="ctr" anchorCtr="0">
            <a:noAutofit/>
          </a:bodyPr>
          <a:lstStyle>
            <a:lvl1pPr marR="0" lvl="0" algn="l" rtl="0">
              <a:spcBef>
                <a:spcPts val="0"/>
              </a:spcBef>
              <a:spcAft>
                <a:spcPts val="0"/>
              </a:spcAft>
              <a:buSzPts val="1400"/>
              <a:buFont typeface="Times New Roman"/>
              <a:buNone/>
              <a:defRPr sz="1400" b="0" i="0" u="none" strike="noStrike" cap="none">
                <a:latin typeface="Times New Roman"/>
                <a:ea typeface="Times New Roman"/>
                <a:cs typeface="Times New Roman"/>
                <a:sym typeface="Times New Roman"/>
              </a:defRPr>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8" name="Google Shape;68;p4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9" name="Google Shape;69;p4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extLst>
      <p:ext uri="{BB962C8B-B14F-4D97-AF65-F5344CB8AC3E}">
        <p14:creationId xmlns:p14="http://schemas.microsoft.com/office/powerpoint/2010/main" val="2279294003"/>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29"/>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29"/>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latin typeface="Times New Roman"/>
              <a:ea typeface="Times New Roman"/>
              <a:cs typeface="Times New Roman"/>
              <a:sym typeface="Times New Roman"/>
            </a:endParaRPr>
          </a:p>
        </p:txBody>
      </p:sp>
      <p:sp>
        <p:nvSpPr>
          <p:cNvPr id="67" name="Google Shape;67;p29"/>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2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16960214"/>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1.png"/><Relationship Id="rId7" Type="http://schemas.openxmlformats.org/officeDocument/2006/relationships/hyperlink" Target="https://www.youtube.com/watch?v=9srOgjLLTZQ" TargetMode="External"/><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OcmAkFyR3uo"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20.gif"/><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20.gif"/><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39Sgf16KMco" TargetMode="External"/><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20.gif"/><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3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hyperlink" Target="https://www.youtube.com/watch?v=TtwxxHnWe4g" TargetMode="Externa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8.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Counter"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9.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Counter"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defaultdic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4.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namedtupl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8.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dequ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2.xml"/><Relationship Id="rId1" Type="http://schemas.openxmlformats.org/officeDocument/2006/relationships/slideLayout" Target="../slideLayouts/slideLayout37.xml"/><Relationship Id="rId4" Type="http://schemas.openxmlformats.org/officeDocument/2006/relationships/hyperlink" Target="https://docs.python.org/3/library/collections.html#collections.OrderedDict"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3.xml"/><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20.gif"/><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25.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hyperlink" Target="https://www.youtube.com/watch?v=p70jle0O4DM" TargetMode="Externa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hyperlink" Target="https://www.w3schools.com/python/ref_dictionary_setdefault.asp" TargetMode="External"/><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4.png"/><Relationship Id="rId5" Type="http://schemas.openxmlformats.org/officeDocument/2006/relationships/hyperlink" Target="https://www.youtube.com/watch?v=x-XfpzvQBkY" TargetMode="External"/><Relationship Id="rId4" Type="http://schemas.openxmlformats.org/officeDocument/2006/relationships/image" Target="../media/image29.png"/><Relationship Id="rId9" Type="http://schemas.openxmlformats.org/officeDocument/2006/relationships/image" Target="../media/image2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dirty="0">
                <a:solidFill>
                  <a:srgbClr val="FFFFFF"/>
                </a:solidFill>
                <a:latin typeface="Ubuntu Medium"/>
                <a:ea typeface="Ubuntu Medium"/>
              </a:rPr>
              <a:t>02</a:t>
            </a:r>
            <a:endParaRPr lang="es-ES" sz="6500" b="0" strike="noStrike" spc="-1" dirty="0">
              <a:solidFill>
                <a:srgbClr val="FFFFFF"/>
              </a:solidFill>
              <a:latin typeface="Arial"/>
            </a:endParaRPr>
          </a:p>
        </p:txBody>
      </p:sp>
      <p:sp>
        <p:nvSpPr>
          <p:cNvPr id="80" name="PlaceHolder 2"/>
          <p:cNvSpPr>
            <a:spLocks noGrp="1"/>
          </p:cNvSpPr>
          <p:nvPr>
            <p:ph type="title"/>
          </p:nvPr>
        </p:nvSpPr>
        <p:spPr>
          <a:xfrm>
            <a:off x="897480" y="3666960"/>
            <a:ext cx="8683842"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dirty="0">
                <a:solidFill>
                  <a:srgbClr val="FFFFFF"/>
                </a:solidFill>
                <a:latin typeface="Arial"/>
              </a:rPr>
              <a:t>Listas, Tuplas y Diccionarios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27"/>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27" name="Google Shape;527;p27"/>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28" name="Google Shape;528;p27"/>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Eliminar elemento del diccionario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29" name="Google Shape;529;p27"/>
          <p:cNvSpPr/>
          <p:nvPr/>
        </p:nvSpPr>
        <p:spPr>
          <a:xfrm>
            <a:off x="449275" y="1178187"/>
            <a:ext cx="11188500" cy="4942800"/>
          </a:xfrm>
          <a:prstGeom prst="rect">
            <a:avLst/>
          </a:prstGeom>
          <a:noFill/>
          <a:ln>
            <a:noFill/>
          </a:ln>
        </p:spPr>
        <p:txBody>
          <a:bodyPr spcFirstLastPara="1" wrap="square" lIns="90000" tIns="45000" rIns="90000" bIns="45000" anchor="t" anchorCtr="0">
            <a:spAutoFit/>
          </a:bodyPr>
          <a:lstStyle/>
          <a:p>
            <a:pPr marL="285840" marR="0" lvl="0" indent="-28584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1" i="1" u="none" strike="noStrike" kern="0" cap="none" spc="0" normalizeH="0" baseline="0" noProof="0">
                <a:ln>
                  <a:noFill/>
                </a:ln>
                <a:solidFill>
                  <a:srgbClr val="000000"/>
                </a:solidFill>
                <a:effectLst/>
                <a:uLnTx/>
                <a:uFillTx/>
                <a:latin typeface="Calibri"/>
                <a:ea typeface="Calibri"/>
                <a:cs typeface="Calibri"/>
                <a:sym typeface="Calibri"/>
              </a:rPr>
              <a:t>pop(clave [, valor por defecto])</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Si la clave está presente en el diccionario, este método la elimina y devuelve su valor. Si la clave no está presente, devuelve el valor por defecto proporcionado. Si no se proporciona un valor por defecto y la clave no está en el diccionario, se lanza la excepción KeyError.</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1" i="1" u="none" strike="noStrike" kern="0" cap="none" spc="0" normalizeH="0" baseline="0" noProof="0">
                <a:ln>
                  <a:noFill/>
                </a:ln>
                <a:solidFill>
                  <a:srgbClr val="000000"/>
                </a:solidFill>
                <a:effectLst/>
                <a:uLnTx/>
                <a:uFillTx/>
                <a:latin typeface="Calibri"/>
                <a:ea typeface="Calibri"/>
                <a:cs typeface="Calibri"/>
                <a:sym typeface="Calibri"/>
              </a:rPr>
              <a:t>popitem()</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Elimina el último par clave-valor del diccionario y lo devuelve. Si el diccionario está vacío, se lanza la excepción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KeyError</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Es importante mencionar que en versiones anteriores a Python 3.7, este método eliminaba y devolvía un par clave-valor aleatorio, sin garantizar que fuera el último.</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1" i="1" u="none" strike="noStrike" kern="0" cap="none" spc="0" normalizeH="0" baseline="0" noProof="0">
                <a:ln>
                  <a:noFill/>
                </a:ln>
                <a:solidFill>
                  <a:srgbClr val="000000"/>
                </a:solidFill>
                <a:effectLst/>
                <a:uLnTx/>
                <a:uFillTx/>
                <a:latin typeface="Calibri"/>
                <a:ea typeface="Calibri"/>
                <a:cs typeface="Calibri"/>
                <a:sym typeface="Calibri"/>
              </a:rPr>
              <a:t>del d[clave]</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Utilizando la instrucción del, se elimina el par clave-valor correspondiente a la clave proporcionada. Si la clave no existe, se lanza la excepción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KeyError</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285840" marR="0" lvl="0" indent="-28584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s-ES" sz="1800" b="1" i="1" u="none" strike="noStrike" kern="0" cap="none" spc="0" normalizeH="0" baseline="0" noProof="0">
                <a:ln>
                  <a:noFill/>
                </a:ln>
                <a:solidFill>
                  <a:srgbClr val="000000"/>
                </a:solidFill>
                <a:effectLst/>
                <a:uLnTx/>
                <a:uFillTx/>
                <a:latin typeface="Calibri"/>
                <a:ea typeface="Calibri"/>
                <a:cs typeface="Calibri"/>
                <a:sym typeface="Calibri"/>
              </a:rPr>
              <a:t>clear()</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Borra todos los pares clave-valor del diccionario, dejándolo vacío.</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30" name="Google Shape;530;p27"/>
          <p:cNvPicPr preferRelativeResize="0"/>
          <p:nvPr/>
        </p:nvPicPr>
        <p:blipFill rotWithShape="1">
          <a:blip r:embed="rId3">
            <a:alphaModFix/>
          </a:blip>
          <a:srcRect/>
          <a:stretch/>
        </p:blipFill>
        <p:spPr>
          <a:xfrm>
            <a:off x="2599700" y="2176220"/>
            <a:ext cx="6190920" cy="294120"/>
          </a:xfrm>
          <a:prstGeom prst="rect">
            <a:avLst/>
          </a:prstGeom>
          <a:noFill/>
          <a:ln>
            <a:noFill/>
          </a:ln>
        </p:spPr>
      </p:pic>
      <p:pic>
        <p:nvPicPr>
          <p:cNvPr id="531" name="Google Shape;531;p27"/>
          <p:cNvPicPr preferRelativeResize="0"/>
          <p:nvPr/>
        </p:nvPicPr>
        <p:blipFill rotWithShape="1">
          <a:blip r:embed="rId4">
            <a:alphaModFix/>
          </a:blip>
          <a:srcRect/>
          <a:stretch/>
        </p:blipFill>
        <p:spPr>
          <a:xfrm>
            <a:off x="2666520" y="4611595"/>
            <a:ext cx="6686280" cy="265680"/>
          </a:xfrm>
          <a:prstGeom prst="rect">
            <a:avLst/>
          </a:prstGeom>
          <a:noFill/>
          <a:ln>
            <a:noFill/>
          </a:ln>
        </p:spPr>
      </p:pic>
      <p:pic>
        <p:nvPicPr>
          <p:cNvPr id="532" name="Google Shape;532;p27"/>
          <p:cNvPicPr preferRelativeResize="0"/>
          <p:nvPr/>
        </p:nvPicPr>
        <p:blipFill rotWithShape="1">
          <a:blip r:embed="rId5">
            <a:alphaModFix/>
          </a:blip>
          <a:srcRect/>
          <a:stretch/>
        </p:blipFill>
        <p:spPr>
          <a:xfrm>
            <a:off x="2428195" y="5498610"/>
            <a:ext cx="6924600" cy="313200"/>
          </a:xfrm>
          <a:prstGeom prst="rect">
            <a:avLst/>
          </a:prstGeom>
          <a:noFill/>
          <a:ln>
            <a:noFill/>
          </a:ln>
        </p:spPr>
      </p:pic>
      <p:pic>
        <p:nvPicPr>
          <p:cNvPr id="533" name="Google Shape;533;p27"/>
          <p:cNvPicPr preferRelativeResize="0"/>
          <p:nvPr/>
        </p:nvPicPr>
        <p:blipFill rotWithShape="1">
          <a:blip r:embed="rId6">
            <a:alphaModFix/>
          </a:blip>
          <a:srcRect/>
          <a:stretch/>
        </p:blipFill>
        <p:spPr>
          <a:xfrm>
            <a:off x="2404440" y="3645727"/>
            <a:ext cx="7210440" cy="246600"/>
          </a:xfrm>
          <a:prstGeom prst="rect">
            <a:avLst/>
          </a:prstGeom>
          <a:noFill/>
          <a:ln>
            <a:noFill/>
          </a:ln>
        </p:spPr>
      </p:pic>
      <p:sp>
        <p:nvSpPr>
          <p:cNvPr id="534" name="Google Shape;534;p27"/>
          <p:cNvSpPr/>
          <p:nvPr/>
        </p:nvSpPr>
        <p:spPr>
          <a:xfrm>
            <a:off x="600120" y="6579000"/>
            <a:ext cx="306504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7">
                  <a:extLst>
                    <a:ext uri="{A12FA001-AC4F-418D-AE19-62706E023703}">
                      <ahyp:hlinkClr xmlns:ahyp="http://schemas.microsoft.com/office/drawing/2018/hyperlinkcolor" val="tx"/>
                    </a:ext>
                  </a:extLst>
                </a:hlinkClick>
              </a:rPr>
              <a:t>Diccionarios - Eliminar los elementos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35" name="Google Shape;535;p27" descr="Icono&#10;&#10;Descripción generada automáticamente"/>
          <p:cNvPicPr preferRelativeResize="0"/>
          <p:nvPr/>
        </p:nvPicPr>
        <p:blipFill rotWithShape="1">
          <a:blip r:embed="rId8">
            <a:alphaModFix/>
          </a:blip>
          <a:srcRect/>
          <a:stretch/>
        </p:blipFill>
        <p:spPr>
          <a:xfrm>
            <a:off x="438840" y="6595200"/>
            <a:ext cx="208440" cy="208440"/>
          </a:xfrm>
          <a:prstGeom prst="rect">
            <a:avLst/>
          </a:prstGeom>
          <a:noFill/>
          <a:ln>
            <a:noFill/>
          </a:ln>
        </p:spPr>
      </p:pic>
      <p:pic>
        <p:nvPicPr>
          <p:cNvPr id="536" name="Google Shape;536;p27"/>
          <p:cNvPicPr preferRelativeResize="0"/>
          <p:nvPr/>
        </p:nvPicPr>
        <p:blipFill rotWithShape="1">
          <a:blip r:embed="rId9">
            <a:alphaModFix/>
          </a:blip>
          <a:srcRect/>
          <a:stretch/>
        </p:blipFill>
        <p:spPr>
          <a:xfrm>
            <a:off x="10866625" y="210270"/>
            <a:ext cx="689024" cy="5512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28"/>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42" name="Google Shape;542;p28"/>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43" name="Google Shape;543;p28"/>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Algunos métodos de los diccionarios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44" name="Google Shape;544;p28"/>
          <p:cNvSpPr/>
          <p:nvPr/>
        </p:nvSpPr>
        <p:spPr>
          <a:xfrm>
            <a:off x="600120" y="6579000"/>
            <a:ext cx="306504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3">
                  <a:extLst>
                    <a:ext uri="{A12FA001-AC4F-418D-AE19-62706E023703}">
                      <ahyp:hlinkClr xmlns:ahyp="http://schemas.microsoft.com/office/drawing/2018/hyperlinkcolor" val="tx"/>
                    </a:ext>
                  </a:extLst>
                </a:hlinkClick>
              </a:rPr>
              <a:t>Diccionarios - Recorrer los elementos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45" name="Google Shape;545;p28" descr="Icono&#10;&#10;Descripción generada automáticamente"/>
          <p:cNvPicPr preferRelativeResize="0"/>
          <p:nvPr/>
        </p:nvPicPr>
        <p:blipFill rotWithShape="1">
          <a:blip r:embed="rId4">
            <a:alphaModFix/>
          </a:blip>
          <a:srcRect/>
          <a:stretch/>
        </p:blipFill>
        <p:spPr>
          <a:xfrm>
            <a:off x="438840" y="6595200"/>
            <a:ext cx="208440" cy="208440"/>
          </a:xfrm>
          <a:prstGeom prst="rect">
            <a:avLst/>
          </a:prstGeom>
          <a:noFill/>
          <a:ln>
            <a:noFill/>
          </a:ln>
        </p:spPr>
      </p:pic>
      <p:graphicFrame>
        <p:nvGraphicFramePr>
          <p:cNvPr id="546" name="Google Shape;546;p28"/>
          <p:cNvGraphicFramePr/>
          <p:nvPr/>
        </p:nvGraphicFramePr>
        <p:xfrm>
          <a:off x="448560" y="1691640"/>
          <a:ext cx="11314100" cy="2491955"/>
        </p:xfrm>
        <a:graphic>
          <a:graphicData uri="http://schemas.openxmlformats.org/drawingml/2006/table">
            <a:tbl>
              <a:tblPr>
                <a:noFill/>
              </a:tblPr>
              <a:tblGrid>
                <a:gridCol w="1904400">
                  <a:extLst>
                    <a:ext uri="{9D8B030D-6E8A-4147-A177-3AD203B41FA5}">
                      <a16:colId xmlns:a16="http://schemas.microsoft.com/office/drawing/2014/main" val="20000"/>
                    </a:ext>
                  </a:extLst>
                </a:gridCol>
                <a:gridCol w="4505050">
                  <a:extLst>
                    <a:ext uri="{9D8B030D-6E8A-4147-A177-3AD203B41FA5}">
                      <a16:colId xmlns:a16="http://schemas.microsoft.com/office/drawing/2014/main" val="20001"/>
                    </a:ext>
                  </a:extLst>
                </a:gridCol>
                <a:gridCol w="3093850">
                  <a:extLst>
                    <a:ext uri="{9D8B030D-6E8A-4147-A177-3AD203B41FA5}">
                      <a16:colId xmlns:a16="http://schemas.microsoft.com/office/drawing/2014/main" val="20002"/>
                    </a:ext>
                  </a:extLst>
                </a:gridCol>
                <a:gridCol w="1810800">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Método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keys()</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una vista de las claves del diccionario.</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diccionario = {'a': 1, 'b': 2}</a:t>
                      </a:r>
                      <a:endParaRPr sz="1800" strike="noStrike">
                        <a:latin typeface="Calibri"/>
                        <a:ea typeface="Calibri"/>
                        <a:cs typeface="Calibri"/>
                        <a:sym typeface="Calibri"/>
                      </a:endParaRPr>
                    </a:p>
                    <a:p>
                      <a:pPr marL="0" marR="0" lvl="0" indent="0" algn="l" rtl="0">
                        <a:spcBef>
                          <a:spcPts val="0"/>
                        </a:spcBef>
                        <a:spcAft>
                          <a:spcPts val="0"/>
                        </a:spcAft>
                        <a:buNone/>
                      </a:pPr>
                      <a:r>
                        <a:rPr lang="es-ES" sz="1800" strike="noStrike">
                          <a:latin typeface="Calibri"/>
                          <a:ea typeface="Calibri"/>
                          <a:cs typeface="Calibri"/>
                          <a:sym typeface="Calibri"/>
                        </a:rPr>
                        <a:t>claves = diccionario.keys()</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['a', 'b']</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510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values()</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una vista de los valores del diccionario.</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diccionario = {'a': 1, 'b': 2}</a:t>
                      </a:r>
                      <a:endParaRPr sz="1800" strike="noStrike">
                        <a:latin typeface="Calibri"/>
                        <a:ea typeface="Calibri"/>
                        <a:cs typeface="Calibri"/>
                        <a:sym typeface="Calibri"/>
                      </a:endParaRPr>
                    </a:p>
                    <a:p>
                      <a:pPr marL="0" marR="0" lvl="0" indent="0" algn="l" rtl="0">
                        <a:spcBef>
                          <a:spcPts val="0"/>
                        </a:spcBef>
                        <a:spcAft>
                          <a:spcPts val="0"/>
                        </a:spcAft>
                        <a:buNone/>
                      </a:pPr>
                      <a:r>
                        <a:rPr lang="es-ES" sz="1800" strike="noStrike">
                          <a:latin typeface="Calibri"/>
                          <a:ea typeface="Calibri"/>
                          <a:cs typeface="Calibri"/>
                          <a:sym typeface="Calibri"/>
                        </a:rPr>
                        <a:t>valores = diccionario.values()</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[1, 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items()</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Devuelve una vista de pares (clave, valor) del diccionario.</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diccionario = {'a': 1, 'b': 2}</a:t>
                      </a:r>
                      <a:endParaRPr sz="1800" strike="noStrike">
                        <a:latin typeface="Calibri"/>
                        <a:ea typeface="Calibri"/>
                        <a:cs typeface="Calibri"/>
                        <a:sym typeface="Calibri"/>
                      </a:endParaRPr>
                    </a:p>
                    <a:p>
                      <a:pPr marL="0" marR="0" lvl="0" indent="0" algn="l" rtl="0">
                        <a:spcBef>
                          <a:spcPts val="0"/>
                        </a:spcBef>
                        <a:spcAft>
                          <a:spcPts val="0"/>
                        </a:spcAft>
                        <a:buNone/>
                      </a:pPr>
                      <a:r>
                        <a:rPr lang="es-ES" sz="1800" strike="noStrike">
                          <a:latin typeface="Calibri"/>
                          <a:ea typeface="Calibri"/>
                          <a:cs typeface="Calibri"/>
                          <a:sym typeface="Calibri"/>
                        </a:rPr>
                        <a:t>items = diccionario.items()</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800" strike="noStrike">
                          <a:latin typeface="Calibri"/>
                          <a:ea typeface="Calibri"/>
                          <a:cs typeface="Calibri"/>
                          <a:sym typeface="Calibri"/>
                        </a:rPr>
                        <a:t>[('a', 1), ('b', 2)]</a:t>
                      </a:r>
                      <a:endParaRPr sz="18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547" name="Google Shape;547;p28"/>
          <p:cNvSpPr txBox="1"/>
          <p:nvPr/>
        </p:nvSpPr>
        <p:spPr>
          <a:xfrm>
            <a:off x="426600" y="990360"/>
            <a:ext cx="11170800" cy="60228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Adicionalmente a lo ya explicado se muestran a continuación más métodos usualmente utilizados en diccionarios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548" name="Google Shape;548;p28"/>
          <p:cNvPicPr preferRelativeResize="0"/>
          <p:nvPr/>
        </p:nvPicPr>
        <p:blipFill rotWithShape="1">
          <a:blip r:embed="rId5">
            <a:alphaModFix/>
          </a:blip>
          <a:srcRect/>
          <a:stretch/>
        </p:blipFill>
        <p:spPr>
          <a:xfrm>
            <a:off x="10866625" y="210270"/>
            <a:ext cx="689024" cy="5512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pic>
        <p:nvPicPr>
          <p:cNvPr id="553" name="Google Shape;553;p29"/>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554" name="Google Shape;554;p29"/>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Tipo set</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555" name="Google Shape;555;p29"/>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30"/>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61" name="Google Shape;561;p30"/>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62" name="Google Shape;562;p30"/>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set</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3" name="Google Shape;563;p30"/>
          <p:cNvSpPr/>
          <p:nvPr/>
        </p:nvSpPr>
        <p:spPr>
          <a:xfrm>
            <a:off x="449275" y="1244950"/>
            <a:ext cx="11188500" cy="460200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Los conjuntos (sets) en Python son colecciones no ordenadas de objetos únicos. Tienen las siguientes características: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343080" marR="0" lvl="0" indent="-343080" algn="just"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La colección es mutable, pero los elementos contenidos deben ser inmutables.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343080" marR="0" lvl="0" indent="-343080" algn="just"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Los elementos no pueden aparecer repetidos.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343080" marR="0" lvl="0" indent="-343080" algn="just" defTabSz="914400" rtl="0" eaLnBrk="1" fontAlgn="auto" latinLnBrk="0" hangingPunct="1">
              <a:lnSpc>
                <a:spcPct val="100000"/>
              </a:lnSpc>
              <a:spcBef>
                <a:spcPts val="0"/>
              </a:spcBef>
              <a:spcAft>
                <a:spcPts val="0"/>
              </a:spcAft>
              <a:buClr>
                <a:srgbClr val="000000"/>
              </a:buClr>
              <a:buSzPts val="1800"/>
              <a:buFont typeface="Calibri"/>
              <a:buAutoNum type="arabicPeriod"/>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 iterable y no secuencial.</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crear conjuntos, se pueden utilizar llaves {} de la siguiente manera:</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También es posible crear conjuntos utilizando la función set(), a la que se le pasa como argumento algún otro iterable: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En ambos casos, los conjuntos proporcionan una forma eficiente de almacenar elementos únicos y realizar operaciones de conjunto, como la unión, la intersección y la diferencia. Los elementos en un conjunto deben ser inmutables, pero el conjunto en sí es mutable y puede ser modificado después de su creación.</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64" name="Google Shape;564;p30"/>
          <p:cNvPicPr preferRelativeResize="0"/>
          <p:nvPr/>
        </p:nvPicPr>
        <p:blipFill rotWithShape="1">
          <a:blip r:embed="rId3">
            <a:alphaModFix/>
          </a:blip>
          <a:srcRect/>
          <a:stretch/>
        </p:blipFill>
        <p:spPr>
          <a:xfrm>
            <a:off x="3690840" y="3081500"/>
            <a:ext cx="3845520" cy="294120"/>
          </a:xfrm>
          <a:prstGeom prst="rect">
            <a:avLst/>
          </a:prstGeom>
          <a:noFill/>
          <a:ln>
            <a:noFill/>
          </a:ln>
        </p:spPr>
      </p:pic>
      <p:pic>
        <p:nvPicPr>
          <p:cNvPr id="565" name="Google Shape;565;p30"/>
          <p:cNvPicPr preferRelativeResize="0"/>
          <p:nvPr/>
        </p:nvPicPr>
        <p:blipFill rotWithShape="1">
          <a:blip r:embed="rId4">
            <a:alphaModFix/>
          </a:blip>
          <a:srcRect/>
          <a:stretch/>
        </p:blipFill>
        <p:spPr>
          <a:xfrm>
            <a:off x="3084235" y="3869205"/>
            <a:ext cx="5232960" cy="290160"/>
          </a:xfrm>
          <a:prstGeom prst="rect">
            <a:avLst/>
          </a:prstGeom>
          <a:noFill/>
          <a:ln>
            <a:noFill/>
          </a:ln>
        </p:spPr>
      </p:pic>
      <p:pic>
        <p:nvPicPr>
          <p:cNvPr id="566" name="Google Shape;566;p30"/>
          <p:cNvPicPr preferRelativeResize="0"/>
          <p:nvPr/>
        </p:nvPicPr>
        <p:blipFill rotWithShape="1">
          <a:blip r:embed="rId5">
            <a:alphaModFix/>
          </a:blip>
          <a:srcRect/>
          <a:stretch/>
        </p:blipFill>
        <p:spPr>
          <a:xfrm>
            <a:off x="10866625" y="210270"/>
            <a:ext cx="689024" cy="5512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72" name="Google Shape;572;p31"/>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73" name="Google Shape;573;p31"/>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Algunos métodos del tipo set</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graphicFrame>
        <p:nvGraphicFramePr>
          <p:cNvPr id="574" name="Google Shape;574;p31"/>
          <p:cNvGraphicFramePr/>
          <p:nvPr/>
        </p:nvGraphicFramePr>
        <p:xfrm>
          <a:off x="448920" y="1692000"/>
          <a:ext cx="11314100" cy="3603575"/>
        </p:xfrm>
        <a:graphic>
          <a:graphicData uri="http://schemas.openxmlformats.org/drawingml/2006/table">
            <a:tbl>
              <a:tblPr>
                <a:noFill/>
              </a:tblPr>
              <a:tblGrid>
                <a:gridCol w="1904400">
                  <a:extLst>
                    <a:ext uri="{9D8B030D-6E8A-4147-A177-3AD203B41FA5}">
                      <a16:colId xmlns:a16="http://schemas.microsoft.com/office/drawing/2014/main" val="20000"/>
                    </a:ext>
                  </a:extLst>
                </a:gridCol>
                <a:gridCol w="4505050">
                  <a:extLst>
                    <a:ext uri="{9D8B030D-6E8A-4147-A177-3AD203B41FA5}">
                      <a16:colId xmlns:a16="http://schemas.microsoft.com/office/drawing/2014/main" val="20001"/>
                    </a:ext>
                  </a:extLst>
                </a:gridCol>
                <a:gridCol w="3093850">
                  <a:extLst>
                    <a:ext uri="{9D8B030D-6E8A-4147-A177-3AD203B41FA5}">
                      <a16:colId xmlns:a16="http://schemas.microsoft.com/office/drawing/2014/main" val="20002"/>
                    </a:ext>
                  </a:extLst>
                </a:gridCol>
                <a:gridCol w="1810800">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Método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Ejemplo</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Salida Esperada</a:t>
                      </a:r>
                      <a:endParaRPr sz="1600"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add(elemento)</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Agrega un elemento al conjunto.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conjunto.add(4)</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2, 3, 4}</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8510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remove(elemento)</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el elemento del conjunto.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conjunto.remove(2)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discard(elemento)</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el elemento del conjunto si está presente.</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conjunto.discard(2)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pop()</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y devuelve un elemento aleatorio del conjunto.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elemento = conjunto.pop()</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Elemento =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97950">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clear()</a:t>
                      </a:r>
                      <a:endParaRPr sz="1600"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todos los elementos del conjunto.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conjunto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conjunto.clear()</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pic>
        <p:nvPicPr>
          <p:cNvPr id="575" name="Google Shape;575;p31"/>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32"/>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81" name="Google Shape;581;p32"/>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82" name="Google Shape;582;p32"/>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Operaciones del tipo set</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83" name="Google Shape;583;p32"/>
          <p:cNvSpPr/>
          <p:nvPr/>
        </p:nvSpPr>
        <p:spPr>
          <a:xfrm>
            <a:off x="600120" y="6579000"/>
            <a:ext cx="306504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3">
                  <a:extLst>
                    <a:ext uri="{A12FA001-AC4F-418D-AE19-62706E023703}">
                      <ahyp:hlinkClr xmlns:ahyp="http://schemas.microsoft.com/office/drawing/2018/hyperlinkcolor" val="tx"/>
                    </a:ext>
                  </a:extLst>
                </a:hlinkClick>
              </a:rPr>
              <a:t>Conjuntos (Set) - Unir elementos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84" name="Google Shape;584;p32" descr="Icono&#10;&#10;Descripción generada automáticamente"/>
          <p:cNvPicPr preferRelativeResize="0"/>
          <p:nvPr/>
        </p:nvPicPr>
        <p:blipFill rotWithShape="1">
          <a:blip r:embed="rId4">
            <a:alphaModFix/>
          </a:blip>
          <a:srcRect/>
          <a:stretch/>
        </p:blipFill>
        <p:spPr>
          <a:xfrm>
            <a:off x="438840" y="6595200"/>
            <a:ext cx="208440" cy="208440"/>
          </a:xfrm>
          <a:prstGeom prst="rect">
            <a:avLst/>
          </a:prstGeom>
          <a:noFill/>
          <a:ln>
            <a:noFill/>
          </a:ln>
        </p:spPr>
      </p:pic>
      <p:graphicFrame>
        <p:nvGraphicFramePr>
          <p:cNvPr id="585" name="Google Shape;585;p32"/>
          <p:cNvGraphicFramePr/>
          <p:nvPr/>
        </p:nvGraphicFramePr>
        <p:xfrm>
          <a:off x="765000" y="2328120"/>
          <a:ext cx="9697700" cy="2634175"/>
        </p:xfrm>
        <a:graphic>
          <a:graphicData uri="http://schemas.openxmlformats.org/drawingml/2006/table">
            <a:tbl>
              <a:tblPr>
                <a:noFill/>
              </a:tblPr>
              <a:tblGrid>
                <a:gridCol w="1839250">
                  <a:extLst>
                    <a:ext uri="{9D8B030D-6E8A-4147-A177-3AD203B41FA5}">
                      <a16:colId xmlns:a16="http://schemas.microsoft.com/office/drawing/2014/main" val="20000"/>
                    </a:ext>
                  </a:extLst>
                </a:gridCol>
                <a:gridCol w="5599800">
                  <a:extLst>
                    <a:ext uri="{9D8B030D-6E8A-4147-A177-3AD203B41FA5}">
                      <a16:colId xmlns:a16="http://schemas.microsoft.com/office/drawing/2014/main" val="20001"/>
                    </a:ext>
                  </a:extLst>
                </a:gridCol>
                <a:gridCol w="2258650">
                  <a:extLst>
                    <a:ext uri="{9D8B030D-6E8A-4147-A177-3AD203B41FA5}">
                      <a16:colId xmlns:a16="http://schemas.microsoft.com/office/drawing/2014/main" val="20002"/>
                    </a:ext>
                  </a:extLst>
                </a:gridCol>
              </a:tblGrid>
              <a:tr h="3481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Método</a:t>
                      </a:r>
                      <a:endParaRPr sz="1600" b="1">
                        <a:solidFill>
                          <a:srgbClr val="C00000"/>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2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Descripción</a:t>
                      </a:r>
                      <a:endParaRPr sz="1600" b="1">
                        <a:solidFill>
                          <a:srgbClr val="C00000"/>
                        </a:solidFill>
                        <a:latin typeface="Ubuntu"/>
                        <a:ea typeface="Ubuntu"/>
                        <a:cs typeface="Ubuntu"/>
                        <a:sym typeface="Ubuntu"/>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2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C00000"/>
                          </a:solidFill>
                          <a:latin typeface="Ubuntu"/>
                          <a:ea typeface="Ubuntu"/>
                          <a:cs typeface="Ubuntu"/>
                          <a:sym typeface="Ubuntu"/>
                        </a:rPr>
                        <a:t>Rep. matemática</a:t>
                      </a:r>
                      <a:endParaRPr sz="1600" b="1">
                        <a:solidFill>
                          <a:srgbClr val="C00000"/>
                        </a:solidFill>
                        <a:latin typeface="Ubuntu"/>
                        <a:ea typeface="Ubuntu"/>
                        <a:cs typeface="Ubuntu"/>
                        <a:sym typeface="Ubuntu"/>
                      </a:endParaRPr>
                    </a:p>
                  </a:txBody>
                  <a:tcPr marL="91450" marR="91450" marT="45725" marB="45725" anchor="ctr">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122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4291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issubset(B)</a:t>
                      </a:r>
                      <a:endParaRPr sz="1600" b="1">
                        <a:solidFill>
                          <a:srgbClr val="110741"/>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800" b="0" strike="noStrike">
                          <a:solidFill>
                            <a:srgbClr val="000000"/>
                          </a:solidFill>
                          <a:latin typeface="Calibri"/>
                          <a:ea typeface="Calibri"/>
                          <a:cs typeface="Calibri"/>
                          <a:sym typeface="Calibri"/>
                        </a:rPr>
                        <a:t>Comprueba si B es un subconjunto</a:t>
                      </a:r>
                      <a:endParaRPr sz="1800" b="0" strike="noStrike">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s-ES" sz="2400" b="0" strike="noStrike">
                          <a:solidFill>
                            <a:srgbClr val="000000"/>
                          </a:solidFill>
                          <a:latin typeface="Calibri"/>
                          <a:ea typeface="Calibri"/>
                          <a:cs typeface="Calibri"/>
                          <a:sym typeface="Calibri"/>
                        </a:rPr>
                        <a:t>A ⊂ B</a:t>
                      </a:r>
                      <a:endParaRPr sz="2400" b="0" strike="noStrike">
                        <a:solidFill>
                          <a:srgbClr val="000000"/>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4291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issuperset(B)</a:t>
                      </a:r>
                      <a:endParaRPr sz="1600" b="1">
                        <a:solidFill>
                          <a:srgbClr val="110741"/>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800" b="0" strike="noStrike">
                          <a:solidFill>
                            <a:srgbClr val="000000"/>
                          </a:solidFill>
                          <a:latin typeface="Calibri"/>
                          <a:ea typeface="Calibri"/>
                          <a:cs typeface="Calibri"/>
                          <a:sym typeface="Calibri"/>
                        </a:rPr>
                        <a:t>Comprueba si B es un superconjunto</a:t>
                      </a:r>
                      <a:endParaRPr sz="1800" b="0" strike="noStrike">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s-ES" sz="2400" b="0" strike="noStrike">
                          <a:solidFill>
                            <a:srgbClr val="000000"/>
                          </a:solidFill>
                          <a:latin typeface="Calibri"/>
                          <a:ea typeface="Calibri"/>
                          <a:cs typeface="Calibri"/>
                          <a:sym typeface="Calibri"/>
                        </a:rPr>
                        <a:t>B ⊂ A</a:t>
                      </a:r>
                      <a:endParaRPr sz="2400" b="0" strike="noStrike">
                        <a:solidFill>
                          <a:srgbClr val="000000"/>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4291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union(B)</a:t>
                      </a:r>
                      <a:endParaRPr sz="1600" b="1">
                        <a:solidFill>
                          <a:srgbClr val="110741"/>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800" b="0" strike="noStrike">
                          <a:solidFill>
                            <a:srgbClr val="000000"/>
                          </a:solidFill>
                          <a:latin typeface="Calibri"/>
                          <a:ea typeface="Calibri"/>
                          <a:cs typeface="Calibri"/>
                          <a:sym typeface="Calibri"/>
                        </a:rPr>
                        <a:t>Unión el conjunto B</a:t>
                      </a:r>
                      <a:endParaRPr sz="1800" b="0" strike="noStrike">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s-ES" sz="2400" b="0" strike="noStrike">
                          <a:solidFill>
                            <a:srgbClr val="000000"/>
                          </a:solidFill>
                          <a:latin typeface="Calibri"/>
                          <a:ea typeface="Calibri"/>
                          <a:cs typeface="Calibri"/>
                          <a:sym typeface="Calibri"/>
                        </a:rPr>
                        <a:t>A ∪ B</a:t>
                      </a:r>
                      <a:endParaRPr sz="2400" b="0" strike="noStrike">
                        <a:solidFill>
                          <a:srgbClr val="000000"/>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2912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intersection(B)</a:t>
                      </a:r>
                      <a:endParaRPr sz="1600" b="1">
                        <a:solidFill>
                          <a:srgbClr val="110741"/>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800" b="0" strike="noStrike">
                          <a:solidFill>
                            <a:srgbClr val="000000"/>
                          </a:solidFill>
                          <a:latin typeface="Calibri"/>
                          <a:ea typeface="Calibri"/>
                          <a:cs typeface="Calibri"/>
                          <a:sym typeface="Calibri"/>
                        </a:rPr>
                        <a:t>Intersección con B</a:t>
                      </a:r>
                      <a:endParaRPr sz="1800" b="0" strike="noStrike">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s-ES" sz="2400" b="0" strike="noStrike">
                          <a:solidFill>
                            <a:srgbClr val="000000"/>
                          </a:solidFill>
                          <a:latin typeface="Calibri"/>
                          <a:ea typeface="Calibri"/>
                          <a:cs typeface="Calibri"/>
                          <a:sym typeface="Calibri"/>
                        </a:rPr>
                        <a:t>A ∩ B</a:t>
                      </a:r>
                      <a:endParaRPr sz="2400" b="0" strike="noStrike">
                        <a:solidFill>
                          <a:srgbClr val="000000"/>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48475">
                <a:tc>
                  <a:txBody>
                    <a:bodyPr/>
                    <a:lstStyle/>
                    <a:p>
                      <a:pPr marL="0" marR="0" lvl="0" indent="0" algn="l" rtl="0">
                        <a:lnSpc>
                          <a:spcPct val="100000"/>
                        </a:lnSpc>
                        <a:spcBef>
                          <a:spcPts val="0"/>
                        </a:spcBef>
                        <a:spcAft>
                          <a:spcPts val="0"/>
                        </a:spcAft>
                        <a:buClr>
                          <a:srgbClr val="000000"/>
                        </a:buClr>
                        <a:buSzPts val="1400"/>
                        <a:buFont typeface="Arial"/>
                        <a:buNone/>
                      </a:pPr>
                      <a:r>
                        <a:rPr lang="es-ES" sz="1600" b="1">
                          <a:solidFill>
                            <a:srgbClr val="110741"/>
                          </a:solidFill>
                          <a:latin typeface="Ubuntu"/>
                          <a:ea typeface="Ubuntu"/>
                          <a:cs typeface="Ubuntu"/>
                          <a:sym typeface="Ubuntu"/>
                        </a:rPr>
                        <a:t>difference(B)</a:t>
                      </a:r>
                      <a:endParaRPr sz="1600" b="1">
                        <a:solidFill>
                          <a:srgbClr val="110741"/>
                        </a:solidFill>
                        <a:latin typeface="Ubuntu"/>
                        <a:ea typeface="Ubuntu"/>
                        <a:cs typeface="Ubuntu"/>
                        <a:sym typeface="Ubuntu"/>
                      </a:endParaRPr>
                    </a:p>
                  </a:txBody>
                  <a:tcPr marL="91450" marR="91450" marT="45725" marB="45725" anchor="ctr">
                    <a:lnL w="12225" cap="flat" cmpd="sng">
                      <a:solidFill>
                        <a:srgbClr val="000000"/>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225" cap="flat" cmpd="sng">
                      <a:solidFill>
                        <a:srgbClr val="000000"/>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Font typeface="Arial"/>
                        <a:buNone/>
                      </a:pPr>
                      <a:r>
                        <a:rPr lang="es-ES" sz="1800" b="0" strike="noStrike">
                          <a:solidFill>
                            <a:srgbClr val="000000"/>
                          </a:solidFill>
                          <a:latin typeface="Calibri"/>
                          <a:ea typeface="Calibri"/>
                          <a:cs typeface="Calibri"/>
                          <a:sym typeface="Calibri"/>
                        </a:rPr>
                        <a:t>Diferencia de B</a:t>
                      </a:r>
                      <a:endParaRPr sz="1800" b="0" strike="noStrike">
                        <a:latin typeface="Arial"/>
                        <a:ea typeface="Arial"/>
                        <a:cs typeface="Arial"/>
                        <a:sym typeface="Arial"/>
                      </a:endParaRPr>
                    </a:p>
                  </a:txBody>
                  <a:tcPr marL="91450" marR="91450" marT="45725" marB="457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2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Font typeface="Arial"/>
                        <a:buNone/>
                      </a:pPr>
                      <a:r>
                        <a:rPr lang="es-ES" sz="2400" b="0" strike="noStrike">
                          <a:solidFill>
                            <a:srgbClr val="000000"/>
                          </a:solidFill>
                          <a:latin typeface="Calibri"/>
                          <a:ea typeface="Calibri"/>
                          <a:cs typeface="Calibri"/>
                          <a:sym typeface="Calibri"/>
                        </a:rPr>
                        <a:t>A - B</a:t>
                      </a:r>
                      <a:endParaRPr sz="2400" b="0" strike="noStrike">
                        <a:solidFill>
                          <a:srgbClr val="000000"/>
                        </a:solidFill>
                        <a:latin typeface="Calibri"/>
                        <a:ea typeface="Calibri"/>
                        <a:cs typeface="Calibri"/>
                        <a:sym typeface="Calibri"/>
                      </a:endParaRPr>
                    </a:p>
                  </a:txBody>
                  <a:tcPr marL="91450" marR="91450" marT="45725" marB="45725">
                    <a:lnL w="9525" cap="flat" cmpd="sng">
                      <a:solidFill>
                        <a:srgbClr val="000000">
                          <a:alpha val="0"/>
                        </a:srgbClr>
                      </a:solidFill>
                      <a:prstDash val="solid"/>
                      <a:round/>
                      <a:headEnd type="none" w="sm" len="sm"/>
                      <a:tailEnd type="none" w="sm" len="sm"/>
                    </a:lnL>
                    <a:lnR w="12225" cap="flat" cmpd="sng">
                      <a:solidFill>
                        <a:srgbClr val="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2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586" name="Google Shape;586;p32"/>
          <p:cNvSpPr txBox="1"/>
          <p:nvPr/>
        </p:nvSpPr>
        <p:spPr>
          <a:xfrm>
            <a:off x="482040" y="1104480"/>
            <a:ext cx="10780200" cy="124056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El tipo de datos set soporta varias operaciones que son comunes en la teoría de conjuntos. Los conjuntos en Python son mutables y dinámicos, lo que significa que puedes agregar, eliminar y realizar operaciones de conjunto de manera eficiente.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87" name="Google Shape;587;p32"/>
          <p:cNvPicPr preferRelativeResize="0"/>
          <p:nvPr/>
        </p:nvPicPr>
        <p:blipFill rotWithShape="1">
          <a:blip r:embed="rId5">
            <a:alphaModFix/>
          </a:blip>
          <a:srcRect/>
          <a:stretch/>
        </p:blipFill>
        <p:spPr>
          <a:xfrm>
            <a:off x="10866625" y="210270"/>
            <a:ext cx="689024" cy="5512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33"/>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593" name="Google Shape;593;p33"/>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rtl="0">
              <a:lnSpc>
                <a:spcPct val="80000"/>
              </a:lnSpc>
              <a:spcBef>
                <a:spcPts val="0"/>
              </a:spcBef>
              <a:spcAft>
                <a:spcPts val="0"/>
              </a:spcAft>
              <a:buNone/>
            </a:pPr>
            <a:r>
              <a:rPr lang="es-ES" sz="4400" b="1" i="0" u="none" strike="noStrike" cap="none">
                <a:solidFill>
                  <a:srgbClr val="FFFFFF"/>
                </a:solidFill>
                <a:latin typeface="Ubuntu"/>
                <a:ea typeface="Ubuntu"/>
                <a:cs typeface="Ubuntu"/>
                <a:sym typeface="Ubuntu"/>
              </a:rPr>
              <a:t>¡A practicar!</a:t>
            </a:r>
            <a:endParaRPr sz="4400" b="0" i="0" u="none" strike="noStrike" cap="none">
              <a:latin typeface="Arial"/>
              <a:ea typeface="Arial"/>
              <a:cs typeface="Arial"/>
              <a:sym typeface="Arial"/>
            </a:endParaRPr>
          </a:p>
        </p:txBody>
      </p:sp>
      <p:cxnSp>
        <p:nvCxnSpPr>
          <p:cNvPr id="594" name="Google Shape;594;p33"/>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pic>
        <p:nvPicPr>
          <p:cNvPr id="595" name="Google Shape;595;p33"/>
          <p:cNvPicPr preferRelativeResize="0"/>
          <p:nvPr/>
        </p:nvPicPr>
        <p:blipFill rotWithShape="1">
          <a:blip r:embed="rId4">
            <a:alphaModFix/>
          </a:blip>
          <a:srcRect/>
          <a:stretch/>
        </p:blipFill>
        <p:spPr>
          <a:xfrm>
            <a:off x="2612160" y="1279800"/>
            <a:ext cx="4590720" cy="26305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2">
            <a:extLst>
              <a:ext uri="{FF2B5EF4-FFF2-40B4-BE49-F238E27FC236}">
                <a16:creationId xmlns:a16="http://schemas.microsoft.com/office/drawing/2014/main" id="{B9F638DE-3F79-0A8F-AAAA-9ABA125D1EA1}"/>
              </a:ext>
            </a:extLst>
          </p:cNvPr>
          <p:cNvSpPr txBox="1">
            <a:spLocks/>
          </p:cNvSpPr>
          <p:nvPr/>
        </p:nvSpPr>
        <p:spPr>
          <a:xfrm>
            <a:off x="923984" y="3680212"/>
            <a:ext cx="8683842" cy="1144440"/>
          </a:xfrm>
          <a:prstGeom prst="rect">
            <a:avLst/>
          </a:prstGeom>
          <a:noFill/>
          <a:ln w="0">
            <a:noFill/>
          </a:ln>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Lst>
            </a:pPr>
            <a:r>
              <a:rPr lang="es-ES" sz="5200" spc="-1" dirty="0">
                <a:solidFill>
                  <a:srgbClr val="FFFFFF"/>
                </a:solidFill>
                <a:latin typeface="Arial"/>
              </a:rPr>
              <a:t>Ampliación: Colecciones</a:t>
            </a:r>
          </a:p>
        </p:txBody>
      </p:sp>
    </p:spTree>
    <p:extLst>
      <p:ext uri="{BB962C8B-B14F-4D97-AF65-F5344CB8AC3E}">
        <p14:creationId xmlns:p14="http://schemas.microsoft.com/office/powerpoint/2010/main" val="241499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
          <p:cNvSpPr/>
          <p:nvPr/>
        </p:nvSpPr>
        <p:spPr>
          <a:xfrm>
            <a:off x="9666720" y="-1014480"/>
            <a:ext cx="3263760" cy="3245400"/>
          </a:xfrm>
          <a:prstGeom prst="ellipse">
            <a:avLst/>
          </a:prstGeom>
          <a:solidFill>
            <a:srgbClr val="C00000">
              <a:alpha val="9411"/>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23" name="Google Shape;223;p3"/>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24" name="Google Shape;224;p3"/>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Módulo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collections</a:t>
            </a:r>
            <a:endParaRPr kumimoji="0" sz="2660" b="0" i="1"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25" name="Google Shape;225;p3"/>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26" name="Google Shape;226;p3"/>
          <p:cNvSpPr/>
          <p:nvPr/>
        </p:nvSpPr>
        <p:spPr>
          <a:xfrm>
            <a:off x="501600" y="1012550"/>
            <a:ext cx="11188800" cy="52344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El módulo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collections</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en Python proporciona nuevas estructuras de datos mejoradas, alternativas a las estructuras de datos básicas integradas. Ofrece herramientas especializadas para abordar diversas necesidades de programación como, por ejemplo:</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42900" algn="just"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Counter</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para contar elementos en una secuencia</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42900" algn="just"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defaultdict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para crear diccionarios con valores predeterminados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42900" algn="just"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namedtuple</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para crear tuplas con campos nombrados, mejorando la claridad del código</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42900" algn="just"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deque</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la cual ofrece operaciones eficientes de doble extremo en colas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42900" algn="just" defTabSz="914400" rtl="0" eaLnBrk="1" fontAlgn="auto" latinLnBrk="0" hangingPunct="1">
              <a:lnSpc>
                <a:spcPct val="100000"/>
              </a:lnSpc>
              <a:spcBef>
                <a:spcPts val="0"/>
              </a:spcBef>
              <a:spcAft>
                <a:spcPts val="0"/>
              </a:spcAft>
              <a:buClr>
                <a:srgbClr val="000000"/>
              </a:buClr>
              <a:buSzPts val="1800"/>
              <a:buFont typeface="Calibri"/>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OrderedDict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que mantiene el orden de inserción en los diccionarios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Estas herramientas enriquecen la funcionalidad estándar de Python, facilitando la implementación de soluciones más eficientes y legibles para una variedad de problemas de programación.</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Además de las mencionadas, existen algunas clases más ofrecidas por este módulo: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UserDict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UserList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y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UserString</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Actúan a modo de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wrapper </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(clase contenedora) de las correspondientes estructuras de datos básicas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dict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list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y </a:t>
            </a:r>
            <a:r>
              <a:rPr kumimoji="0" lang="es-ES" sz="1800" b="0" i="1" u="none" strike="noStrike" kern="0" cap="none" spc="0" normalizeH="0" baseline="0" noProof="0">
                <a:ln>
                  <a:noFill/>
                </a:ln>
                <a:solidFill>
                  <a:srgbClr val="000000"/>
                </a:solidFill>
                <a:effectLst/>
                <a:uLnTx/>
                <a:uFillTx/>
                <a:latin typeface="Calibri"/>
                <a:ea typeface="Calibri"/>
                <a:cs typeface="Calibri"/>
                <a:sym typeface="Calibri"/>
              </a:rPr>
              <a:t>string</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Se utilizan cuando se pretende crear una clase propia con funcionalidades nuevas o modificadas respecto a las estructuras básicas.</a:t>
            </a: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4"/>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232" name="Google Shape;232;p4"/>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Pts val="3432"/>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Clase </a:t>
            </a:r>
            <a:r>
              <a:rPr kumimoji="0" lang="es-ES" sz="3432" b="1" i="1" u="none" strike="noStrike" kern="0" cap="none" spc="0" normalizeH="0" baseline="0" noProof="0">
                <a:ln>
                  <a:noFill/>
                </a:ln>
                <a:solidFill>
                  <a:srgbClr val="FFFFFF"/>
                </a:solidFill>
                <a:effectLst/>
                <a:uLnTx/>
                <a:uFillTx/>
                <a:latin typeface="Ubuntu"/>
                <a:ea typeface="Ubuntu"/>
                <a:cs typeface="Ubuntu"/>
                <a:sym typeface="Ubuntu"/>
              </a:rPr>
              <a:t>Counter</a:t>
            </a:r>
            <a:endParaRPr kumimoji="0" sz="3432"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33" name="Google Shape;233;p4"/>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19"/>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438" name="Google Shape;438;p19"/>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39" name="Google Shape;439;p19"/>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lista</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40" name="Google Shape;440;p19"/>
          <p:cNvSpPr/>
          <p:nvPr/>
        </p:nvSpPr>
        <p:spPr>
          <a:xfrm>
            <a:off x="407160" y="1011960"/>
            <a:ext cx="11188440" cy="530172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Las listas en Python se definen colocando el contenido entre corchetes, separando cada elemento por comas. Cada posición de la lista puede contener elementos de tipos diferentes, y las listas son mutables, lo que significa que sus elementos pueden ser modificados. En Python, los elementos de una lista se numeran desde 0 hasta longitud - 1. Se pueden aplicar numerosas funciones a una lista.</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El concepto de lista impone una relación de orden, estableciendo una secuencia. Es importante notar que los índices de una lista comienzan desde 0 y van hasta longitud - 1.</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crear una lista vacía, se puede utilizar una de las siguientes formas: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Ambas formas crean una lista sin elementos, que puede ser posteriormente modificada y ampliada.</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441" name="Google Shape;441;p19"/>
          <p:cNvPicPr preferRelativeResize="0"/>
          <p:nvPr/>
        </p:nvPicPr>
        <p:blipFill rotWithShape="1">
          <a:blip r:embed="rId3">
            <a:alphaModFix/>
          </a:blip>
          <a:srcRect/>
          <a:stretch/>
        </p:blipFill>
        <p:spPr>
          <a:xfrm>
            <a:off x="3944160" y="2417400"/>
            <a:ext cx="4114440" cy="808560"/>
          </a:xfrm>
          <a:prstGeom prst="rect">
            <a:avLst/>
          </a:prstGeom>
          <a:noFill/>
          <a:ln>
            <a:noFill/>
          </a:ln>
        </p:spPr>
      </p:pic>
      <p:pic>
        <p:nvPicPr>
          <p:cNvPr id="442" name="Google Shape;442;p19"/>
          <p:cNvPicPr preferRelativeResize="0"/>
          <p:nvPr/>
        </p:nvPicPr>
        <p:blipFill rotWithShape="1">
          <a:blip r:embed="rId4">
            <a:alphaModFix/>
          </a:blip>
          <a:srcRect/>
          <a:stretch/>
        </p:blipFill>
        <p:spPr>
          <a:xfrm>
            <a:off x="4358520" y="4440600"/>
            <a:ext cx="3285360" cy="1370880"/>
          </a:xfrm>
          <a:prstGeom prst="rect">
            <a:avLst/>
          </a:prstGeom>
          <a:noFill/>
          <a:ln>
            <a:noFill/>
          </a:ln>
        </p:spPr>
      </p:pic>
      <p:sp>
        <p:nvSpPr>
          <p:cNvPr id="443" name="Google Shape;443;p19"/>
          <p:cNvSpPr/>
          <p:nvPr/>
        </p:nvSpPr>
        <p:spPr>
          <a:xfrm>
            <a:off x="600120" y="6555600"/>
            <a:ext cx="930636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5">
                  <a:extLst>
                    <a:ext uri="{A12FA001-AC4F-418D-AE19-62706E023703}">
                      <ahyp:hlinkClr xmlns:ahyp="http://schemas.microsoft.com/office/drawing/2018/hyperlinkcolor" val="tx"/>
                    </a:ext>
                  </a:extLst>
                </a:hlinkClick>
              </a:rPr>
              <a:t>Estructuras de datos - Colecciones - Listas - Definición y características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444" name="Google Shape;444;p19" descr="Icono&#10;&#10;Descripción generada automáticamente"/>
          <p:cNvPicPr preferRelativeResize="0"/>
          <p:nvPr/>
        </p:nvPicPr>
        <p:blipFill rotWithShape="1">
          <a:blip r:embed="rId6">
            <a:alphaModFix/>
          </a:blip>
          <a:srcRect/>
          <a:stretch/>
        </p:blipFill>
        <p:spPr>
          <a:xfrm>
            <a:off x="438840" y="6595200"/>
            <a:ext cx="208440" cy="20844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5"/>
          <p:cNvSpPr/>
          <p:nvPr/>
        </p:nvSpPr>
        <p:spPr>
          <a:xfrm>
            <a:off x="9666720" y="-1014480"/>
            <a:ext cx="3263760" cy="3245400"/>
          </a:xfrm>
          <a:prstGeom prst="ellipse">
            <a:avLst/>
          </a:prstGeom>
          <a:solidFill>
            <a:srgbClr val="C00000">
              <a:alpha val="9411"/>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39" name="Google Shape;239;p5"/>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40" name="Google Shape;240;p5"/>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Counter</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41" name="Google Shape;241;p5"/>
          <p:cNvSpPr/>
          <p:nvPr/>
        </p:nvSpPr>
        <p:spPr>
          <a:xfrm>
            <a:off x="452150" y="958325"/>
            <a:ext cx="10165200" cy="13608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Counter del módulo collections en Python proporciona un contenedor que cuenta la ocurrencia de elementos en una secuencia. Facilita el seguimiento y recuento eficiente de elementos. Ejemplos básicos incluyen contar elementos en una lista y encontrar las palabras más comunes en un texto.</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Ejemplos:</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pic>
        <p:nvPicPr>
          <p:cNvPr id="242" name="Google Shape;242;p5"/>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43" name="Google Shape;243;p5"/>
          <p:cNvSpPr txBox="1"/>
          <p:nvPr/>
        </p:nvSpPr>
        <p:spPr>
          <a:xfrm>
            <a:off x="651200" y="2417050"/>
            <a:ext cx="5852700" cy="1360800"/>
          </a:xfrm>
          <a:prstGeom prst="rect">
            <a:avLst/>
          </a:prstGeom>
          <a:solidFill>
            <a:schemeClr val="dk1"/>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collections </a:t>
            </a: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Counter</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lista =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 = Counter(lista)</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Counter({4: 4, 3: 3, 2: 2, 1: 1})</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p:txBody>
      </p:sp>
      <p:sp>
        <p:nvSpPr>
          <p:cNvPr id="244" name="Google Shape;244;p5"/>
          <p:cNvSpPr txBox="1"/>
          <p:nvPr/>
        </p:nvSpPr>
        <p:spPr>
          <a:xfrm>
            <a:off x="651200" y="4152075"/>
            <a:ext cx="5852700" cy="1471800"/>
          </a:xfrm>
          <a:prstGeom prst="rect">
            <a:avLst/>
          </a:prstGeom>
          <a:solidFill>
            <a:schemeClr val="dk1"/>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collections </a:t>
            </a: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Counter</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texto = </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"el perro y el muchacho juegan con otro perro"</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palabras = texto.split()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conteo_palabras = Counter(palabras)</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(conteo_palabras.most_common(</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[('el', 2), ('perro', 2)]</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p:txBody>
      </p:sp>
      <p:sp>
        <p:nvSpPr>
          <p:cNvPr id="245" name="Google Shape;245;p5"/>
          <p:cNvSpPr/>
          <p:nvPr/>
        </p:nvSpPr>
        <p:spPr>
          <a:xfrm>
            <a:off x="651200" y="58519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Counter</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help(Counter)</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b8eccd8f7_0_35"/>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51" name="Google Shape;251;g2bb8eccd8f7_0_35"/>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52" name="Google Shape;252;g2bb8eccd8f7_0_35"/>
          <p:cNvSpPr/>
          <p:nvPr/>
        </p:nvSpPr>
        <p:spPr>
          <a:xfrm>
            <a:off x="370800" y="-3"/>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Operadores y métodos de la 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Counter</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3" name="Google Shape;253;g2bb8eccd8f7_0_35"/>
          <p:cNvSpPr/>
          <p:nvPr/>
        </p:nvSpPr>
        <p:spPr>
          <a:xfrm>
            <a:off x="452150" y="958325"/>
            <a:ext cx="10165200" cy="35406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Counter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ofrece los operadores </a:t>
            </a:r>
            <a:r>
              <a:rPr kumimoji="0" lang="es-ES" sz="16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a:t>
            </a:r>
            <a:r>
              <a:rPr kumimoji="0" lang="es-ES" sz="1600" b="1" i="0" u="none" strike="noStrike" kern="0" cap="none" spc="0" normalizeH="0" baseline="0" noProof="0">
                <a:ln>
                  <a:noFill/>
                </a:ln>
                <a:solidFill>
                  <a:srgbClr val="000000"/>
                </a:solidFill>
                <a:effectLst/>
                <a:uLnTx/>
                <a:uFillTx/>
                <a:latin typeface="Calibri"/>
                <a:ea typeface="Calibri"/>
                <a:cs typeface="Calibri"/>
                <a:sym typeface="Calibri"/>
              </a:rPr>
              <a:t>&amp;</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y </a:t>
            </a:r>
            <a:r>
              <a:rPr kumimoji="0" lang="es-ES" sz="1600" b="1" i="0" u="none" strike="noStrike" kern="0" cap="none" spc="0" normalizeH="0" baseline="0" noProof="0">
                <a:ln>
                  <a:noFill/>
                </a:ln>
                <a:solidFill>
                  <a:srgbClr val="000000"/>
                </a:solidFill>
                <a:effectLst/>
                <a:uLnTx/>
                <a:uFillTx/>
                <a:latin typeface="Calibri"/>
                <a:ea typeface="Calibri"/>
                <a:cs typeface="Calibri"/>
                <a:sym typeface="Calibri"/>
              </a:rPr>
              <a: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para realizar operaciones de unión, intersección y resta de contadores, respectivamente.</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Además, algunos de los métodos más útiles y comunes son los siguientes: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1" i="1" u="none" strike="noStrike" kern="0" cap="none" spc="0" normalizeH="0" baseline="0" noProof="0">
                <a:ln>
                  <a:noFill/>
                </a:ln>
                <a:solidFill>
                  <a:srgbClr val="000000"/>
                </a:solidFill>
                <a:effectLst/>
                <a:uLnTx/>
                <a:uFillTx/>
                <a:latin typeface="Calibri"/>
                <a:ea typeface="Calibri"/>
                <a:cs typeface="Calibri"/>
                <a:sym typeface="Calibri"/>
              </a:rPr>
              <a:t>elements()</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Devuelve un objeto iterable que produce todos los elementos de la colección con sus repeticiones, en orden.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1" i="1" u="none" strike="noStrike" kern="0" cap="none" spc="0" normalizeH="0" baseline="0" noProof="0">
                <a:ln>
                  <a:noFill/>
                </a:ln>
                <a:solidFill>
                  <a:srgbClr val="000000"/>
                </a:solidFill>
                <a:effectLst/>
                <a:uLnTx/>
                <a:uFillTx/>
                <a:latin typeface="Calibri"/>
                <a:ea typeface="Calibri"/>
                <a:cs typeface="Calibri"/>
                <a:sym typeface="Calibri"/>
              </a:rPr>
              <a:t>most_common([n])</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Devuelve los n elementos más comunes y sus contadores como una lista de tuplas.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1" i="1" u="none" strike="noStrike" kern="0" cap="none" spc="0" normalizeH="0" baseline="0" noProof="0">
                <a:ln>
                  <a:noFill/>
                </a:ln>
                <a:solidFill>
                  <a:srgbClr val="000000"/>
                </a:solidFill>
                <a:effectLst/>
                <a:uLnTx/>
                <a:uFillTx/>
                <a:latin typeface="Calibri"/>
                <a:ea typeface="Calibri"/>
                <a:cs typeface="Calibri"/>
                <a:sym typeface="Calibri"/>
              </a:rPr>
              <a:t>update([iterable-or-mapping])</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Actualiza el contador con elementos adicionales de un iterable o mapeo.</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1" i="1" u="none" strike="noStrike" kern="0" cap="none" spc="0" normalizeH="0" baseline="0" noProof="0">
                <a:ln>
                  <a:noFill/>
                </a:ln>
                <a:solidFill>
                  <a:srgbClr val="000000"/>
                </a:solidFill>
                <a:effectLst/>
                <a:uLnTx/>
                <a:uFillTx/>
                <a:latin typeface="Calibri"/>
                <a:ea typeface="Calibri"/>
                <a:cs typeface="Calibri"/>
                <a:sym typeface="Calibri"/>
              </a:rPr>
              <a:t>subtract([iterable-or-mapping])</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Resta elementos de un iterable o mapeo al contador.</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254" name="Google Shape;254;g2bb8eccd8f7_0_35"/>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55" name="Google Shape;255;g2bb8eccd8f7_0_35"/>
          <p:cNvSpPr/>
          <p:nvPr/>
        </p:nvSpPr>
        <p:spPr>
          <a:xfrm>
            <a:off x="651200" y="58519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Counter</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help(Counter)</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6"/>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261" name="Google Shape;261;p6"/>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Pts val="3432"/>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Clase </a:t>
            </a:r>
            <a:r>
              <a:rPr kumimoji="0" lang="es-ES" sz="3432" b="1" i="1" u="none" strike="noStrike" kern="0" cap="none" spc="0" normalizeH="0" baseline="0" noProof="0">
                <a:ln>
                  <a:noFill/>
                </a:ln>
                <a:solidFill>
                  <a:srgbClr val="FFFFFF"/>
                </a:solidFill>
                <a:effectLst/>
                <a:uLnTx/>
                <a:uFillTx/>
                <a:latin typeface="Ubuntu"/>
                <a:ea typeface="Ubuntu"/>
                <a:cs typeface="Ubuntu"/>
                <a:sym typeface="Ubuntu"/>
              </a:rPr>
              <a:t>defaultdict</a:t>
            </a:r>
            <a:endParaRPr kumimoji="0" sz="3432" b="0" i="1"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2" name="Google Shape;262;p6"/>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7"/>
          <p:cNvSpPr/>
          <p:nvPr/>
        </p:nvSpPr>
        <p:spPr>
          <a:xfrm>
            <a:off x="9666720" y="-1014480"/>
            <a:ext cx="3263760" cy="3245400"/>
          </a:xfrm>
          <a:prstGeom prst="ellipse">
            <a:avLst/>
          </a:prstGeom>
          <a:solidFill>
            <a:srgbClr val="C00000">
              <a:alpha val="9411"/>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8" name="Google Shape;268;p7"/>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69" name="Google Shape;269;p7"/>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defaultdict</a:t>
            </a:r>
            <a:endParaRPr kumimoji="0" sz="2660" b="0" i="1"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70" name="Google Shape;270;p7"/>
          <p:cNvSpPr/>
          <p:nvPr/>
        </p:nvSpPr>
        <p:spPr>
          <a:xfrm>
            <a:off x="457200" y="1038250"/>
            <a:ext cx="10721100" cy="11613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defaultdict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es una variante de diccionario que asigna un valor predeterminado a las claves inexistentes, evitando errores de clave no encontrada (</a:t>
            </a:r>
            <a:r>
              <a:rPr kumimoji="0" lang="es-ES" sz="1300" b="0" i="0" u="none" strike="noStrike" kern="0" cap="none" spc="0" normalizeH="0" baseline="0" noProof="0">
                <a:ln>
                  <a:noFill/>
                </a:ln>
                <a:solidFill>
                  <a:srgbClr val="273239"/>
                </a:solidFill>
                <a:effectLst/>
                <a:highlight>
                  <a:srgbClr val="FFFFFF"/>
                </a:highlight>
                <a:uLnTx/>
                <a:uFillTx/>
                <a:latin typeface="Nunito"/>
                <a:ea typeface="Nunito"/>
                <a:cs typeface="Nunito"/>
                <a:sym typeface="Nunito"/>
              </a:rPr>
              <a:t>KeyError</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Facilita la creación de diccionarios con valores iniciales predefinidos para cada clave. </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71" name="Google Shape;271;p7"/>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72" name="Google Shape;272;p7"/>
          <p:cNvSpPr txBox="1"/>
          <p:nvPr/>
        </p:nvSpPr>
        <p:spPr>
          <a:xfrm>
            <a:off x="651200" y="2188450"/>
            <a:ext cx="5852700" cy="1471800"/>
          </a:xfrm>
          <a:prstGeom prst="rect">
            <a:avLst/>
          </a:prstGeom>
          <a:solidFill>
            <a:srgbClr val="0D0D0D"/>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collections </a:t>
            </a: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defaultdict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default_dict = defaultdict(</a:t>
            </a: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default_dict[</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1</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(default_dict[</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38761D"/>
                </a:solidFill>
                <a:effectLst/>
                <a:highlight>
                  <a:srgbClr val="0D0D0D"/>
                </a:highlight>
                <a:uLnTx/>
                <a:uFillTx/>
                <a:latin typeface="Courier New"/>
                <a:ea typeface="Courier New"/>
                <a:cs typeface="Courier New"/>
                <a:sym typeface="Courier New"/>
              </a:rPr>
              <a:t># Devuelve 0 (valor predeterminado para int)</a:t>
            </a:r>
            <a:endParaRPr kumimoji="0" sz="1050" b="0" i="0" u="none" strike="noStrike" kern="0" cap="none" spc="0" normalizeH="0" baseline="0" noProof="0">
              <a:ln>
                <a:noFill/>
              </a:ln>
              <a:solidFill>
                <a:srgbClr val="38761D"/>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0</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p:txBody>
      </p:sp>
      <p:sp>
        <p:nvSpPr>
          <p:cNvPr id="273" name="Google Shape;273;p7"/>
          <p:cNvSpPr txBox="1"/>
          <p:nvPr/>
        </p:nvSpPr>
        <p:spPr>
          <a:xfrm>
            <a:off x="651200" y="3847275"/>
            <a:ext cx="5852700" cy="2138700"/>
          </a:xfrm>
          <a:prstGeom prst="rect">
            <a:avLst/>
          </a:prstGeom>
          <a:solidFill>
            <a:srgbClr val="0D0D0D"/>
          </a:solid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collections </a:t>
            </a: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defaultdict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frutas = [(</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'manzana'</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'naranja'</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00A67D"/>
                </a:solidFill>
                <a:effectLst/>
                <a:highlight>
                  <a:srgbClr val="0D0D0D"/>
                </a:highlight>
                <a:uLnTx/>
                <a:uFillTx/>
                <a:latin typeface="Courier New"/>
                <a:ea typeface="Courier New"/>
                <a:cs typeface="Courier New"/>
                <a:sym typeface="Courier New"/>
              </a:rPr>
              <a:t>'manzana'</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F3079"/>
                </a:solidFill>
                <a:effectLst/>
                <a:highlight>
                  <a:srgbClr val="0D0D0D"/>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conteo_frutas = defaultdict(</a:t>
            </a: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for</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fruta, cantidad </a:t>
            </a:r>
            <a:r>
              <a:rPr kumimoji="0" lang="es-ES"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rPr>
              <a:t>in</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frutas:</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    conteo_frutas[fruta] += cantidad</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E9950C"/>
                </a:solidFill>
                <a:effectLst/>
                <a:highlight>
                  <a:srgbClr val="0D0D0D"/>
                </a:highlight>
                <a:uLnTx/>
                <a:uFillTx/>
                <a:latin typeface="Courier New"/>
                <a:ea typeface="Courier New"/>
                <a:cs typeface="Courier New"/>
                <a:sym typeface="Courier New"/>
              </a:rPr>
              <a:t>dict</a:t>
            </a: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(conteo_frutas))</a:t>
            </a:r>
            <a:endParaRPr kumimoji="0"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rPr>
              <a:t>{'manzana': 3, 'naranja': 3}</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p:txBody>
      </p:sp>
      <p:sp>
        <p:nvSpPr>
          <p:cNvPr id="274" name="Google Shape;274;p7"/>
          <p:cNvSpPr/>
          <p:nvPr/>
        </p:nvSpPr>
        <p:spPr>
          <a:xfrm>
            <a:off x="651200" y="60805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defaultdict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help(defaultdict)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2bba3056fff_0_0"/>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80" name="Google Shape;280;g2bba3056fff_0_0"/>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81" name="Google Shape;281;g2bba3056fff_0_0"/>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default_factory</a:t>
            </a:r>
            <a:endParaRPr kumimoji="0" sz="2660" b="0" i="1"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82" name="Google Shape;282;g2bba3056fff_0_0"/>
          <p:cNvSpPr/>
          <p:nvPr/>
        </p:nvSpPr>
        <p:spPr>
          <a:xfrm>
            <a:off x="457200" y="1038250"/>
            <a:ext cx="10721100" cy="15630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defaultdict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comparte la mayoría de los métodos con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dict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estándar, ya que es una subclase de esta. Sin embargo, introduce un único método adicional llamado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default_factory</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Este método permite especificar </a:t>
            </a:r>
            <a:r>
              <a:rPr kumimoji="0" lang="es-ES" sz="1600" b="0" i="0" u="sng" strike="noStrike" kern="0" cap="none" spc="0" normalizeH="0" baseline="0" noProof="0">
                <a:ln>
                  <a:noFill/>
                </a:ln>
                <a:solidFill>
                  <a:srgbClr val="000000"/>
                </a:solidFill>
                <a:effectLst/>
                <a:uLnTx/>
                <a:uFillTx/>
                <a:latin typeface="Calibri"/>
                <a:ea typeface="Calibri"/>
                <a:cs typeface="Calibri"/>
                <a:sym typeface="Calibri"/>
              </a:rPr>
              <a:t>una función</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que se utilizará para proporcionar un valor predeterminado cada vez que se accede a una clave no existente. La función se establece durante la inicialización del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defaultdict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Si no se proporciona ninguna función, el valor predeterminado será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None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a:t>
            </a:r>
            <a:endParaRPr kumimoji="0" sz="16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283" name="Google Shape;283;g2bba3056fff_0_0"/>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84" name="Google Shape;284;g2bba3056fff_0_0"/>
          <p:cNvSpPr txBox="1"/>
          <p:nvPr/>
        </p:nvSpPr>
        <p:spPr>
          <a:xfrm>
            <a:off x="611775" y="2822525"/>
            <a:ext cx="5852700" cy="2360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defaultdict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valor_predeterminado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"No encontrado"</a:t>
            </a:r>
            <a:endParaRPr kumimoji="0"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default_dict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defaultdict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valor_predeterminado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default_dict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'clave1'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Devuelve 'No encontrado'</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2E95D3"/>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No encontrado</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pic>
        <p:nvPicPr>
          <p:cNvPr id="289" name="Google Shape;289;p8"/>
          <p:cNvPicPr preferRelativeResize="0"/>
          <p:nvPr/>
        </p:nvPicPr>
        <p:blipFill rotWithShape="1">
          <a:blip r:embed="rId3">
            <a:alphaModFix/>
          </a:blip>
          <a:srcRect/>
          <a:stretch/>
        </p:blipFill>
        <p:spPr>
          <a:xfrm>
            <a:off x="-15840" y="-18000"/>
            <a:ext cx="12191400" cy="6875280"/>
          </a:xfrm>
          <a:prstGeom prst="rect">
            <a:avLst/>
          </a:prstGeom>
          <a:noFill/>
          <a:ln>
            <a:noFill/>
          </a:ln>
        </p:spPr>
      </p:pic>
      <p:sp>
        <p:nvSpPr>
          <p:cNvPr id="290" name="Google Shape;290;p8"/>
          <p:cNvSpPr/>
          <p:nvPr/>
        </p:nvSpPr>
        <p:spPr>
          <a:xfrm>
            <a:off x="1135080" y="506880"/>
            <a:ext cx="6942960" cy="99396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Pts val="3432"/>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Clase </a:t>
            </a:r>
            <a:r>
              <a:rPr kumimoji="0" lang="es-ES" sz="3432" b="1" i="1" u="none" strike="noStrike" kern="0" cap="none" spc="0" normalizeH="0" baseline="0" noProof="0">
                <a:ln>
                  <a:noFill/>
                </a:ln>
                <a:solidFill>
                  <a:srgbClr val="FFFFFF"/>
                </a:solidFill>
                <a:effectLst/>
                <a:uLnTx/>
                <a:uFillTx/>
                <a:latin typeface="Ubuntu"/>
                <a:ea typeface="Ubuntu"/>
                <a:cs typeface="Ubuntu"/>
                <a:sym typeface="Ubuntu"/>
              </a:rPr>
              <a:t>namedtuple</a:t>
            </a:r>
            <a:endParaRPr kumimoji="0" sz="3432" b="0" i="1"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91" name="Google Shape;291;p8"/>
          <p:cNvCxnSpPr/>
          <p:nvPr/>
        </p:nvCxnSpPr>
        <p:spPr>
          <a:xfrm rot="10800000" flipH="1">
            <a:off x="432000" y="1279800"/>
            <a:ext cx="10489320" cy="648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9"/>
          <p:cNvSpPr/>
          <p:nvPr/>
        </p:nvSpPr>
        <p:spPr>
          <a:xfrm>
            <a:off x="9666720" y="-1014480"/>
            <a:ext cx="3263760" cy="3245400"/>
          </a:xfrm>
          <a:prstGeom prst="ellipse">
            <a:avLst/>
          </a:prstGeom>
          <a:solidFill>
            <a:srgbClr val="C00000">
              <a:alpha val="9411"/>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97" name="Google Shape;297;p9"/>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98" name="Google Shape;298;p9"/>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namedtuple</a:t>
            </a:r>
            <a:endParaRPr kumimoji="0" sz="2660" b="0" i="1"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99" name="Google Shape;299;p9"/>
          <p:cNvSpPr/>
          <p:nvPr/>
        </p:nvSpPr>
        <p:spPr>
          <a:xfrm>
            <a:off x="440275" y="982324"/>
            <a:ext cx="10888800" cy="13287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namedtuple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permite crear tuplas con campos nombrados, lo que mejora la legibilidad del código al acceder a elementos mediante nombres en lugar de índices.  Esto facilita la creación de estructuras de datos inmutables y legibles sin la necesidad de definir una clase.</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00" name="Google Shape;300;p9"/>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01" name="Google Shape;301;p9"/>
          <p:cNvSpPr txBox="1"/>
          <p:nvPr/>
        </p:nvSpPr>
        <p:spPr>
          <a:xfrm>
            <a:off x="611775" y="2367450"/>
            <a:ext cx="5852700" cy="18183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'Juan'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Juan 25</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302" name="Google Shape;302;p9"/>
          <p:cNvSpPr txBox="1"/>
          <p:nvPr/>
        </p:nvSpPr>
        <p:spPr>
          <a:xfrm>
            <a:off x="611775" y="4272450"/>
            <a:ext cx="5852700" cy="18183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Punto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'Punto'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'x'</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'y'</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punto1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Punto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x</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y</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punto1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x</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punto1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y</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3 5</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303" name="Google Shape;303;p9"/>
          <p:cNvSpPr/>
          <p:nvPr/>
        </p:nvSpPr>
        <p:spPr>
          <a:xfrm>
            <a:off x="651200" y="61567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namedtuple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help(namedtuple)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2bba3056fff_0_27"/>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09" name="Google Shape;309;g2bba3056fff_0_27"/>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10" name="Google Shape;310;g2bba3056fff_0_27"/>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namedtuple </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(I)</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1" name="Google Shape;311;g2bba3056fff_0_27"/>
          <p:cNvSpPr/>
          <p:nvPr/>
        </p:nvSpPr>
        <p:spPr>
          <a:xfrm>
            <a:off x="440275" y="982325"/>
            <a:ext cx="10888800" cy="9936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namedtuple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en Python hereda muchos de sus métodos de la clase tuple, pero también proporciona algunos métodos propios: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17500" algn="just" defTabSz="914400" rtl="0" eaLnBrk="1" fontAlgn="auto" latinLnBrk="0" hangingPunct="1">
              <a:lnSpc>
                <a:spcPct val="100000"/>
              </a:lnSpc>
              <a:spcBef>
                <a:spcPts val="0"/>
              </a:spcBef>
              <a:spcAft>
                <a:spcPts val="0"/>
              </a:spcAft>
              <a:buClr>
                <a:srgbClr val="0D0D0D"/>
              </a:buClr>
              <a:buSzPts val="1400"/>
              <a:buFont typeface="Arial"/>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_asdict()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Convierte la namedtuple en un diccionario, donde los nombres de los campos son las claves y los valores son los valores correspondientes.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12" name="Google Shape;312;g2bba3056fff_0_27"/>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13" name="Google Shape;313;g2bba3056fff_0_27"/>
          <p:cNvSpPr txBox="1"/>
          <p:nvPr/>
        </p:nvSpPr>
        <p:spPr>
          <a:xfrm>
            <a:off x="992775" y="2062650"/>
            <a:ext cx="5852700" cy="20271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'Juan'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diccionario_persona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_asdict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diccionario_persona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{'nombre': 'Juan', 'edad': 25}</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2bba3056fff_0_38"/>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19" name="Google Shape;319;g2bba3056fff_0_38"/>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20" name="Google Shape;320;g2bba3056fff_0_38"/>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namedtuple </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(II)</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321" name="Google Shape;321;g2bba3056fff_0_38"/>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22" name="Google Shape;322;g2bba3056fff_0_38"/>
          <p:cNvSpPr/>
          <p:nvPr/>
        </p:nvSpPr>
        <p:spPr>
          <a:xfrm>
            <a:off x="557875" y="945775"/>
            <a:ext cx="10888800" cy="551100"/>
          </a:xfrm>
          <a:prstGeom prst="rect">
            <a:avLst/>
          </a:prstGeom>
          <a:noFill/>
          <a:ln>
            <a:noFill/>
          </a:ln>
        </p:spPr>
        <p:txBody>
          <a:bodyPr spcFirstLastPara="1" wrap="square" lIns="90000" tIns="45000" rIns="90000" bIns="45000" anchor="t" anchorCtr="0">
            <a:noAutofit/>
          </a:bodyPr>
          <a:lstStyle/>
          <a:p>
            <a:pPr marL="457200" marR="0" lvl="0" indent="-317500" algn="just" defTabSz="914400" rtl="0" eaLnBrk="1" fontAlgn="auto" latinLnBrk="0" hangingPunct="1">
              <a:lnSpc>
                <a:spcPct val="100000"/>
              </a:lnSpc>
              <a:spcBef>
                <a:spcPts val="0"/>
              </a:spcBef>
              <a:spcAft>
                <a:spcPts val="0"/>
              </a:spcAft>
              <a:buClr>
                <a:srgbClr val="0D0D0D"/>
              </a:buClr>
              <a:buSzPts val="1400"/>
              <a:buFont typeface="Arial"/>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_replace(**kwargs)</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Crea una nueva instancia de la namedtuple con campos actualizados usando los valores proporcionados en el diccionario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kwargs</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3" name="Google Shape;323;g2bba3056fff_0_38"/>
          <p:cNvSpPr txBox="1"/>
          <p:nvPr/>
        </p:nvSpPr>
        <p:spPr>
          <a:xfrm>
            <a:off x="992775" y="1585725"/>
            <a:ext cx="5852700" cy="22992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'Juan'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_replace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26</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Persona(nombre='Juan', edad=25)</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Persona(nombre='Juan', edad=26)</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324" name="Google Shape;324;g2bba3056fff_0_38"/>
          <p:cNvSpPr/>
          <p:nvPr/>
        </p:nvSpPr>
        <p:spPr>
          <a:xfrm>
            <a:off x="557875" y="4092975"/>
            <a:ext cx="10888800" cy="342900"/>
          </a:xfrm>
          <a:prstGeom prst="rect">
            <a:avLst/>
          </a:prstGeom>
          <a:noFill/>
          <a:ln>
            <a:noFill/>
          </a:ln>
        </p:spPr>
        <p:txBody>
          <a:bodyPr spcFirstLastPara="1" wrap="square" lIns="90000" tIns="45000" rIns="90000" bIns="45000" anchor="t" anchorCtr="0">
            <a:noAutofit/>
          </a:bodyPr>
          <a:lstStyle/>
          <a:p>
            <a:pPr marL="457200" marR="0" lvl="0" indent="-317500" algn="just" defTabSz="914400" rtl="0" eaLnBrk="1" fontAlgn="auto" latinLnBrk="0" hangingPunct="1">
              <a:lnSpc>
                <a:spcPct val="100000"/>
              </a:lnSpc>
              <a:spcBef>
                <a:spcPts val="0"/>
              </a:spcBef>
              <a:spcAft>
                <a:spcPts val="0"/>
              </a:spcAft>
              <a:buClr>
                <a:srgbClr val="0D0D0D"/>
              </a:buClr>
              <a:buSzPts val="1400"/>
              <a:buFont typeface="Arial"/>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_fields</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Devuelve una tupla con los nombres de los campos de la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namedtuple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325" name="Google Shape;325;g2bba3056fff_0_38"/>
          <p:cNvSpPr txBox="1"/>
          <p:nvPr/>
        </p:nvSpPr>
        <p:spPr>
          <a:xfrm>
            <a:off x="992775" y="4504325"/>
            <a:ext cx="5852700" cy="17967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namedtuple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'nombre'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'edad'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campos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Persona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_fields</a:t>
            </a:r>
            <a:endParaRPr kumimoji="0"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campos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('nombre', 'edad')</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g2bbe07fb4a2_0_0"/>
          <p:cNvPicPr preferRelativeResize="0"/>
          <p:nvPr/>
        </p:nvPicPr>
        <p:blipFill rotWithShape="1">
          <a:blip r:embed="rId3">
            <a:alphaModFix/>
          </a:blip>
          <a:srcRect/>
          <a:stretch/>
        </p:blipFill>
        <p:spPr>
          <a:xfrm>
            <a:off x="-15840" y="-18000"/>
            <a:ext cx="12191401" cy="6875279"/>
          </a:xfrm>
          <a:prstGeom prst="rect">
            <a:avLst/>
          </a:prstGeom>
          <a:noFill/>
          <a:ln>
            <a:noFill/>
          </a:ln>
        </p:spPr>
      </p:pic>
      <p:sp>
        <p:nvSpPr>
          <p:cNvPr id="331" name="Google Shape;331;g2bbe07fb4a2_0_0"/>
          <p:cNvSpPr/>
          <p:nvPr/>
        </p:nvSpPr>
        <p:spPr>
          <a:xfrm>
            <a:off x="1135080" y="506880"/>
            <a:ext cx="6942900" cy="993900"/>
          </a:xfrm>
          <a:prstGeom prst="rect">
            <a:avLst/>
          </a:prstGeom>
          <a:noFill/>
          <a:ln>
            <a:noFill/>
          </a:ln>
        </p:spPr>
        <p:txBody>
          <a:bodyPr spcFirstLastPara="1" wrap="square" lIns="162350" tIns="162350" rIns="162350" bIns="16235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3432"/>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Clase </a:t>
            </a:r>
            <a:r>
              <a:rPr kumimoji="0" lang="es-ES" sz="3432" b="1" i="1" u="none" strike="noStrike" kern="0" cap="none" spc="0" normalizeH="0" baseline="0" noProof="0">
                <a:ln>
                  <a:noFill/>
                </a:ln>
                <a:solidFill>
                  <a:srgbClr val="FFFFFF"/>
                </a:solidFill>
                <a:effectLst/>
                <a:uLnTx/>
                <a:uFillTx/>
                <a:latin typeface="Ubuntu"/>
                <a:ea typeface="Ubuntu"/>
                <a:cs typeface="Ubuntu"/>
                <a:sym typeface="Ubuntu"/>
              </a:rPr>
              <a:t>deque</a:t>
            </a:r>
            <a:endParaRPr kumimoji="0" sz="3432" b="0" i="1"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32" name="Google Shape;332;g2bbe07fb4a2_0_0"/>
          <p:cNvCxnSpPr/>
          <p:nvPr/>
        </p:nvCxnSpPr>
        <p:spPr>
          <a:xfrm rot="10800000" flipH="1">
            <a:off x="432000" y="1279680"/>
            <a:ext cx="10489200" cy="66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20"/>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450" name="Google Shape;450;p20"/>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51" name="Google Shape;451;p20"/>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Acceso en listas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52" name="Google Shape;452;p20"/>
          <p:cNvSpPr/>
          <p:nvPr/>
        </p:nvSpPr>
        <p:spPr>
          <a:xfrm>
            <a:off x="449280" y="950040"/>
            <a:ext cx="11188440" cy="58503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acceder a un elemento específico de una lista en Python, se utiliza la notación de corchetes indicando la posición deseada. Si se proporciona un número negativo, se comenzará a recorrer la lista desde el final.</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acceder a un rango dentro de una lista, se utilizan diferentes opciones: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Noto Sans Symbols"/>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Desde el inicio, tomar ‘x’ elementos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164565" algn="l" defTabSz="914400" rtl="0" eaLnBrk="1" fontAlgn="auto" latinLnBrk="0" hangingPunct="1">
              <a:lnSpc>
                <a:spcPct val="100000"/>
              </a:lnSpc>
              <a:spcBef>
                <a:spcPts val="0"/>
              </a:spcBef>
              <a:spcAft>
                <a:spcPts val="0"/>
              </a:spcAft>
              <a:buClr>
                <a:srgbClr val="000000"/>
              </a:buClr>
              <a:buSzPts val="810"/>
              <a:buFont typeface="Noto Sans Symbols"/>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Noto Sans Symbols"/>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Desde la posición ‘x’ (incluida), tomar todos los elementos hasta el final </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164565" algn="l" defTabSz="914400" rtl="0" eaLnBrk="1" fontAlgn="auto" latinLnBrk="0" hangingPunct="1">
              <a:lnSpc>
                <a:spcPct val="100000"/>
              </a:lnSpc>
              <a:spcBef>
                <a:spcPts val="0"/>
              </a:spcBef>
              <a:spcAft>
                <a:spcPts val="0"/>
              </a:spcAft>
              <a:buClr>
                <a:srgbClr val="000000"/>
              </a:buClr>
              <a:buSzPts val="810"/>
              <a:buFont typeface="Noto Sans Symbols"/>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Noto Sans Symbols"/>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Desde la posición ‘x’ (incluida) hasta la posición ‘y’</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164565" algn="l" defTabSz="914400" rtl="0" eaLnBrk="1" fontAlgn="auto" latinLnBrk="0" hangingPunct="1">
              <a:lnSpc>
                <a:spcPct val="100000"/>
              </a:lnSpc>
              <a:spcBef>
                <a:spcPts val="0"/>
              </a:spcBef>
              <a:spcAft>
                <a:spcPts val="0"/>
              </a:spcAft>
              <a:buClr>
                <a:srgbClr val="000000"/>
              </a:buClr>
              <a:buSzPts val="810"/>
              <a:buFont typeface="Noto Sans Symbols"/>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432000" marR="0" lvl="1" indent="-216000" algn="l" defTabSz="914400" rtl="0" eaLnBrk="1" fontAlgn="auto" latinLnBrk="0" hangingPunct="1">
              <a:lnSpc>
                <a:spcPct val="100000"/>
              </a:lnSpc>
              <a:spcBef>
                <a:spcPts val="0"/>
              </a:spcBef>
              <a:spcAft>
                <a:spcPts val="0"/>
              </a:spcAft>
              <a:buClr>
                <a:srgbClr val="000000"/>
              </a:buClr>
              <a:buSzPts val="810"/>
              <a:buFont typeface="Noto Sans Symbols"/>
              <a:buChar char="●"/>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Desde la posición’x’, tomar todos los elementos hasta el final iterando la lista de dos en dos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453" name="Google Shape;453;p20"/>
          <p:cNvPicPr preferRelativeResize="0"/>
          <p:nvPr/>
        </p:nvPicPr>
        <p:blipFill rotWithShape="1">
          <a:blip r:embed="rId3">
            <a:alphaModFix/>
          </a:blip>
          <a:srcRect/>
          <a:stretch/>
        </p:blipFill>
        <p:spPr>
          <a:xfrm>
            <a:off x="4221720" y="1657080"/>
            <a:ext cx="3123720" cy="2398680"/>
          </a:xfrm>
          <a:prstGeom prst="rect">
            <a:avLst/>
          </a:prstGeom>
          <a:noFill/>
          <a:ln>
            <a:noFill/>
          </a:ln>
        </p:spPr>
      </p:pic>
      <p:pic>
        <p:nvPicPr>
          <p:cNvPr id="454" name="Google Shape;454;p20"/>
          <p:cNvPicPr preferRelativeResize="0"/>
          <p:nvPr/>
        </p:nvPicPr>
        <p:blipFill rotWithShape="1">
          <a:blip r:embed="rId4">
            <a:alphaModFix/>
          </a:blip>
          <a:srcRect/>
          <a:stretch/>
        </p:blipFill>
        <p:spPr>
          <a:xfrm>
            <a:off x="983880" y="4579200"/>
            <a:ext cx="2540880" cy="273600"/>
          </a:xfrm>
          <a:prstGeom prst="rect">
            <a:avLst/>
          </a:prstGeom>
          <a:noFill/>
          <a:ln>
            <a:noFill/>
          </a:ln>
        </p:spPr>
      </p:pic>
      <p:pic>
        <p:nvPicPr>
          <p:cNvPr id="455" name="Google Shape;455;p20"/>
          <p:cNvPicPr preferRelativeResize="0"/>
          <p:nvPr/>
        </p:nvPicPr>
        <p:blipFill rotWithShape="1">
          <a:blip r:embed="rId5">
            <a:alphaModFix/>
          </a:blip>
          <a:srcRect/>
          <a:stretch/>
        </p:blipFill>
        <p:spPr>
          <a:xfrm>
            <a:off x="973440" y="5098680"/>
            <a:ext cx="2635200" cy="291600"/>
          </a:xfrm>
          <a:prstGeom prst="rect">
            <a:avLst/>
          </a:prstGeom>
          <a:noFill/>
          <a:ln>
            <a:noFill/>
          </a:ln>
        </p:spPr>
      </p:pic>
      <p:pic>
        <p:nvPicPr>
          <p:cNvPr id="456" name="Google Shape;456;p20"/>
          <p:cNvPicPr preferRelativeResize="0"/>
          <p:nvPr/>
        </p:nvPicPr>
        <p:blipFill rotWithShape="1">
          <a:blip r:embed="rId6">
            <a:alphaModFix/>
          </a:blip>
          <a:srcRect/>
          <a:stretch/>
        </p:blipFill>
        <p:spPr>
          <a:xfrm>
            <a:off x="997560" y="5712840"/>
            <a:ext cx="3142080" cy="263160"/>
          </a:xfrm>
          <a:prstGeom prst="rect">
            <a:avLst/>
          </a:prstGeom>
          <a:noFill/>
          <a:ln>
            <a:noFill/>
          </a:ln>
        </p:spPr>
      </p:pic>
      <p:pic>
        <p:nvPicPr>
          <p:cNvPr id="457" name="Google Shape;457;p20"/>
          <p:cNvPicPr preferRelativeResize="0"/>
          <p:nvPr/>
        </p:nvPicPr>
        <p:blipFill rotWithShape="1">
          <a:blip r:embed="rId7">
            <a:alphaModFix/>
          </a:blip>
          <a:srcRect/>
          <a:stretch/>
        </p:blipFill>
        <p:spPr>
          <a:xfrm>
            <a:off x="978840" y="6235200"/>
            <a:ext cx="4638240" cy="24192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bbe07fb4a2_0_6"/>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38" name="Google Shape;338;g2bbe07fb4a2_0_6"/>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39" name="Google Shape;339;g2bbe07fb4a2_0_6"/>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deque</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sp>
        <p:nvSpPr>
          <p:cNvPr id="340" name="Google Shape;340;g2bbe07fb4a2_0_6"/>
          <p:cNvSpPr/>
          <p:nvPr/>
        </p:nvSpPr>
        <p:spPr>
          <a:xfrm>
            <a:off x="440275" y="982324"/>
            <a:ext cx="10888800" cy="13287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Se trata de una estructura de datos de doble extremo (cola doble) que permite la adición y eliminación eficiente de elementos tanto al principio como al final. Proporciona operaciones rápidas de inserción y extracción, haciéndola ideal para implementar colas y pilas.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41" name="Google Shape;341;g2bbe07fb4a2_0_6"/>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42" name="Google Shape;342;g2bbe07fb4a2_0_6"/>
          <p:cNvSpPr txBox="1"/>
          <p:nvPr/>
        </p:nvSpPr>
        <p:spPr>
          <a:xfrm>
            <a:off x="611775" y="2367450"/>
            <a:ext cx="5852700" cy="37893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append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Agrega al final</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appendleft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0</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Agrega al principio</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elemento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popleft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Elimina del principio</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pila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pila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append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Agrega al final</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pila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append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pila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pop</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Elimina del final</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pila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deque([1, 2, 3, 4])</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deque([1])</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343" name="Google Shape;343;g2bbe07fb4a2_0_6"/>
          <p:cNvSpPr/>
          <p:nvPr/>
        </p:nvSpPr>
        <p:spPr>
          <a:xfrm>
            <a:off x="651200" y="615675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deque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help(deque)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g2bbe07fb4a2_0_24"/>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49" name="Google Shape;349;g2bbe07fb4a2_0_24"/>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50" name="Google Shape;350;g2bbe07fb4a2_0_24"/>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la 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deque</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 (I)</a:t>
            </a:r>
            <a:endParaRPr kumimoji="0" sz="2660" b="1" i="0" u="none" strike="noStrike" kern="0" cap="none" spc="0" normalizeH="0" baseline="0" noProof="0">
              <a:ln>
                <a:noFill/>
              </a:ln>
              <a:solidFill>
                <a:srgbClr val="110741"/>
              </a:solidFill>
              <a:effectLst/>
              <a:uLnTx/>
              <a:uFillTx/>
              <a:latin typeface="Ubuntu"/>
              <a:ea typeface="Ubuntu"/>
              <a:cs typeface="Ubuntu"/>
              <a:sym typeface="Ubuntu"/>
            </a:endParaRPr>
          </a:p>
        </p:txBody>
      </p:sp>
      <p:sp>
        <p:nvSpPr>
          <p:cNvPr id="351" name="Google Shape;351;g2bbe07fb4a2_0_24"/>
          <p:cNvSpPr/>
          <p:nvPr/>
        </p:nvSpPr>
        <p:spPr>
          <a:xfrm>
            <a:off x="440275" y="982325"/>
            <a:ext cx="10888800" cy="12486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Además de los métodos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append, appendleft, pop y popleft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deque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ofrece varios métodos específicos, entre los cuales podríamos destacar los siguientes: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extend(iterable)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y</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 extendleft(iterable)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extienden la estructura con elementos del iterable al final o al principio, respectivamente.</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52" name="Google Shape;352;g2bbe07fb4a2_0_24"/>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53" name="Google Shape;353;g2bbe07fb4a2_0_24"/>
          <p:cNvSpPr txBox="1"/>
          <p:nvPr/>
        </p:nvSpPr>
        <p:spPr>
          <a:xfrm>
            <a:off x="1118250" y="2399000"/>
            <a:ext cx="5852700" cy="2813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extend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6</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Extiende al final</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extendleft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0</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Extiende al principio</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deque([1, 2,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deque([1, 2, 3, 4, 5, 6])</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deque([-2, -1, 0, 1, 2, 3, 4, 5, 6])</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bbe07fb4a2_0_34"/>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59" name="Google Shape;359;g2bbe07fb4a2_0_34"/>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60" name="Google Shape;360;g2bbe07fb4a2_0_34"/>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la 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deque</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 (II)</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sp>
        <p:nvSpPr>
          <p:cNvPr id="361" name="Google Shape;361;g2bbe07fb4a2_0_34"/>
          <p:cNvSpPr/>
          <p:nvPr/>
        </p:nvSpPr>
        <p:spPr>
          <a:xfrm>
            <a:off x="440275" y="982325"/>
            <a:ext cx="10888800" cy="351000"/>
          </a:xfrm>
          <a:prstGeom prst="rect">
            <a:avLst/>
          </a:prstGeom>
          <a:noFill/>
          <a:ln>
            <a:noFill/>
          </a:ln>
        </p:spPr>
        <p:txBody>
          <a:bodyPr spcFirstLastPara="1" wrap="square" lIns="90000" tIns="45000" rIns="90000" bIns="45000" anchor="t" anchorCtr="0">
            <a:noAutofit/>
          </a:bodyPr>
          <a:lstStyle/>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rotate(n)</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rota los elementos de la estructura (si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es positivo) o hacia la izquierda (si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n</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es negativo).</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62" name="Google Shape;362;g2bbe07fb4a2_0_34"/>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63" name="Google Shape;363;g2bbe07fb4a2_0_34"/>
          <p:cNvSpPr txBox="1"/>
          <p:nvPr/>
        </p:nvSpPr>
        <p:spPr>
          <a:xfrm>
            <a:off x="970075" y="1455250"/>
            <a:ext cx="5852700" cy="21831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deque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5</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rotate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rPr>
              <a:t># Rota dos posiciones a la derecha</a:t>
            </a:r>
            <a:endParaRPr kumimoji="0" sz="1050" b="0" i="0" u="none" strike="noStrike" kern="0" cap="none" spc="0" normalizeH="0" baseline="0" noProof="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cola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deque([1, 2, 3, 4, 5])</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deque([4, 5, 1, 2,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g2bca0d540aa_0_6"/>
          <p:cNvPicPr preferRelativeResize="0"/>
          <p:nvPr/>
        </p:nvPicPr>
        <p:blipFill rotWithShape="1">
          <a:blip r:embed="rId3">
            <a:alphaModFix/>
          </a:blip>
          <a:srcRect/>
          <a:stretch/>
        </p:blipFill>
        <p:spPr>
          <a:xfrm>
            <a:off x="-15840" y="-18000"/>
            <a:ext cx="12191401" cy="6875279"/>
          </a:xfrm>
          <a:prstGeom prst="rect">
            <a:avLst/>
          </a:prstGeom>
          <a:noFill/>
          <a:ln>
            <a:noFill/>
          </a:ln>
        </p:spPr>
      </p:pic>
      <p:sp>
        <p:nvSpPr>
          <p:cNvPr id="369" name="Google Shape;369;g2bca0d540aa_0_6"/>
          <p:cNvSpPr/>
          <p:nvPr/>
        </p:nvSpPr>
        <p:spPr>
          <a:xfrm>
            <a:off x="1135080" y="506880"/>
            <a:ext cx="6942900" cy="993900"/>
          </a:xfrm>
          <a:prstGeom prst="rect">
            <a:avLst/>
          </a:prstGeom>
          <a:noFill/>
          <a:ln>
            <a:noFill/>
          </a:ln>
        </p:spPr>
        <p:txBody>
          <a:bodyPr spcFirstLastPara="1" wrap="square" lIns="162350" tIns="162350" rIns="162350" bIns="162350" anchor="t" anchorCtr="0">
            <a:noAutofit/>
          </a:bodyPr>
          <a:lstStyle/>
          <a:p>
            <a:pPr marL="0" marR="0" lvl="0" indent="0" algn="l" defTabSz="914400" rtl="0" eaLnBrk="1" fontAlgn="auto" latinLnBrk="0" hangingPunct="1">
              <a:lnSpc>
                <a:spcPct val="80000"/>
              </a:lnSpc>
              <a:spcBef>
                <a:spcPts val="0"/>
              </a:spcBef>
              <a:spcAft>
                <a:spcPts val="0"/>
              </a:spcAft>
              <a:buClr>
                <a:srgbClr val="000000"/>
              </a:buClr>
              <a:buSzPts val="3432"/>
              <a:buFont typeface="Arial"/>
              <a:buNone/>
              <a:tabLst/>
              <a:defRPr/>
            </a:pPr>
            <a:r>
              <a:rPr kumimoji="0" lang="es-ES" sz="3432" b="1" i="0" u="none" strike="noStrike" kern="0" cap="none" spc="0" normalizeH="0" baseline="0" noProof="0">
                <a:ln>
                  <a:noFill/>
                </a:ln>
                <a:solidFill>
                  <a:srgbClr val="FFFFFF"/>
                </a:solidFill>
                <a:effectLst/>
                <a:uLnTx/>
                <a:uFillTx/>
                <a:latin typeface="Ubuntu"/>
                <a:ea typeface="Ubuntu"/>
                <a:cs typeface="Ubuntu"/>
                <a:sym typeface="Ubuntu"/>
              </a:rPr>
              <a:t>Clase </a:t>
            </a:r>
            <a:r>
              <a:rPr kumimoji="0" lang="es-ES" sz="3432" b="1" i="1" u="none" strike="noStrike" kern="0" cap="none" spc="0" normalizeH="0" baseline="0" noProof="0">
                <a:ln>
                  <a:noFill/>
                </a:ln>
                <a:solidFill>
                  <a:srgbClr val="FFFFFF"/>
                </a:solidFill>
                <a:effectLst/>
                <a:uLnTx/>
                <a:uFillTx/>
                <a:latin typeface="Ubuntu"/>
                <a:ea typeface="Ubuntu"/>
                <a:cs typeface="Ubuntu"/>
                <a:sym typeface="Ubuntu"/>
              </a:rPr>
              <a:t>OrderedDict</a:t>
            </a:r>
            <a:endParaRPr kumimoji="0" sz="3432" b="0" i="1"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70" name="Google Shape;370;g2bca0d540aa_0_6"/>
          <p:cNvCxnSpPr/>
          <p:nvPr/>
        </p:nvCxnSpPr>
        <p:spPr>
          <a:xfrm rot="10800000" flipH="1">
            <a:off x="432000" y="1279680"/>
            <a:ext cx="10489200" cy="66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2bca0d540aa_0_19"/>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76" name="Google Shape;376;g2bca0d540aa_0_19"/>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77" name="Google Shape;377;g2bca0d540aa_0_19"/>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OrderedDict</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sp>
        <p:nvSpPr>
          <p:cNvPr id="378" name="Google Shape;378;g2bca0d540aa_0_19"/>
          <p:cNvSpPr/>
          <p:nvPr/>
        </p:nvSpPr>
        <p:spPr>
          <a:xfrm>
            <a:off x="440275" y="982324"/>
            <a:ext cx="10888800" cy="13287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Se trata de un diccionario que mantiene el orden de inserción de sus elementos. A diferencia de un diccionario estándar, garantiza que los elementos se iteren en el orden en el que fueron agregados, facilitando la previsibilidad y consistencia en las operaciones de diccionario.</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Ejemplos: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79" name="Google Shape;379;g2bca0d540aa_0_19"/>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80" name="Google Shape;380;g2bca0d540aa_0_19"/>
          <p:cNvSpPr txBox="1"/>
          <p:nvPr/>
        </p:nvSpPr>
        <p:spPr>
          <a:xfrm>
            <a:off x="611775" y="2367450"/>
            <a:ext cx="3588000" cy="3245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endParaRPr kumimoji="0"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endParaRPr kumimoji="0"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endParaRPr kumimoji="0"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clave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valor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in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items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clave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valor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a 1</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b 2</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c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381" name="Google Shape;381;g2bca0d540aa_0_19"/>
          <p:cNvSpPr/>
          <p:nvPr/>
        </p:nvSpPr>
        <p:spPr>
          <a:xfrm>
            <a:off x="651200" y="5990100"/>
            <a:ext cx="10165200" cy="55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6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Para más información sobre 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OrderedDict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puedes utilizar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help(OrderedDict)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en el intérprete de Python o consultar la </a:t>
            </a:r>
            <a:r>
              <a:rPr kumimoji="0" lang="es-ES" sz="1600" b="0" i="0" u="sng" strike="noStrike" kern="0" cap="none" spc="0" normalizeH="0" baseline="0" noProof="0">
                <a:ln>
                  <a:noFill/>
                </a:ln>
                <a:solidFill>
                  <a:srgbClr val="0563C1"/>
                </a:solidFill>
                <a:effectLst/>
                <a:uLnTx/>
                <a:uFillTx/>
                <a:latin typeface="Calibri"/>
                <a:ea typeface="Calibri"/>
                <a:cs typeface="Calibri"/>
                <a:sym typeface="Calibri"/>
                <a:hlinkClick r:id="rId4"/>
              </a:rPr>
              <a:t>documentación oficial</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a:t>
            </a:r>
            <a:endParaRPr kumimoji="0" sz="1800" b="0" i="0" u="none" strike="noStrike" kern="0" cap="none" spc="0" normalizeH="0" baseline="0" noProof="0">
              <a:ln>
                <a:noFill/>
              </a:ln>
              <a:solidFill>
                <a:srgbClr val="000000"/>
              </a:solidFill>
              <a:effectLst/>
              <a:uLnTx/>
              <a:uFillTx/>
              <a:latin typeface="Arial"/>
              <a:cs typeface="Arial"/>
              <a:sym typeface="Arial"/>
            </a:endParaRPr>
          </a:p>
        </p:txBody>
      </p:sp>
      <p:sp>
        <p:nvSpPr>
          <p:cNvPr id="382" name="Google Shape;382;g2bca0d540aa_0_19"/>
          <p:cNvSpPr txBox="1"/>
          <p:nvPr/>
        </p:nvSpPr>
        <p:spPr>
          <a:xfrm>
            <a:off x="4747325" y="2367450"/>
            <a:ext cx="3588000" cy="3245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frutas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'manzana'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'naranja'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'banana'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4</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orden_frutas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sorted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frutas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items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fruta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cantidad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in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orden_frutas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items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fruta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cantidad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banana 4 </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manzana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naranja 2</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2bca0d540aa_0_29"/>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88" name="Google Shape;388;g2bca0d540aa_0_29"/>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89" name="Google Shape;389;g2bca0d540aa_0_29"/>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la 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OrderedDict </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(I)</a:t>
            </a:r>
            <a:endParaRPr kumimoji="0" sz="2660" b="1" i="0" u="none" strike="noStrike" kern="0" cap="none" spc="0" normalizeH="0" baseline="0" noProof="0">
              <a:ln>
                <a:noFill/>
              </a:ln>
              <a:solidFill>
                <a:srgbClr val="110741"/>
              </a:solidFill>
              <a:effectLst/>
              <a:uLnTx/>
              <a:uFillTx/>
              <a:latin typeface="Ubuntu"/>
              <a:ea typeface="Ubuntu"/>
              <a:cs typeface="Ubuntu"/>
              <a:sym typeface="Ubuntu"/>
            </a:endParaRPr>
          </a:p>
        </p:txBody>
      </p:sp>
      <p:sp>
        <p:nvSpPr>
          <p:cNvPr id="390" name="Google Shape;390;g2bca0d540aa_0_29"/>
          <p:cNvSpPr/>
          <p:nvPr/>
        </p:nvSpPr>
        <p:spPr>
          <a:xfrm>
            <a:off x="440275" y="982325"/>
            <a:ext cx="10888800" cy="12486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La clase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OrderedDict</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proporciona algunos métodos específicos, además de los comunes de los diccionarios:</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move_to_end(key, last=True)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Mueve la clave especificada al final (si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last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es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True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o al principio (si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last </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es </a:t>
            </a: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False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del diccionario, manteniendo el orden.</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391" name="Google Shape;391;g2bca0d540aa_0_29"/>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392" name="Google Shape;392;g2bca0d540aa_0_29"/>
          <p:cNvSpPr txBox="1"/>
          <p:nvPr/>
        </p:nvSpPr>
        <p:spPr>
          <a:xfrm>
            <a:off x="1118250" y="2627600"/>
            <a:ext cx="5852700" cy="21258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move_to_end</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OrderedDict({'a': 1, 'b': 2, 'c':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OrderedDict({'b': 2, 'c': 3, 'a': 1})</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g2bca0d540aa_0_51"/>
          <p:cNvSpPr/>
          <p:nvPr/>
        </p:nvSpPr>
        <p:spPr>
          <a:xfrm>
            <a:off x="9666720" y="-1014480"/>
            <a:ext cx="3263700" cy="3245400"/>
          </a:xfrm>
          <a:prstGeom prst="ellipse">
            <a:avLst/>
          </a:prstGeom>
          <a:solidFill>
            <a:srgbClr val="C00000">
              <a:alpha val="94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398" name="Google Shape;398;g2bca0d540aa_0_51"/>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399" name="Google Shape;399;g2bca0d540aa_0_51"/>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específicos de la clase </a:t>
            </a:r>
            <a:r>
              <a:rPr kumimoji="0" lang="es-ES" sz="2660" b="1" i="1" u="none" strike="noStrike" kern="0" cap="none" spc="0" normalizeH="0" baseline="0" noProof="0">
                <a:ln>
                  <a:noFill/>
                </a:ln>
                <a:solidFill>
                  <a:srgbClr val="110741"/>
                </a:solidFill>
                <a:effectLst/>
                <a:uLnTx/>
                <a:uFillTx/>
                <a:latin typeface="Ubuntu"/>
                <a:ea typeface="Ubuntu"/>
                <a:cs typeface="Ubuntu"/>
                <a:sym typeface="Ubuntu"/>
              </a:rPr>
              <a:t>OrderedDict </a:t>
            </a: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(II)</a:t>
            </a:r>
            <a:endParaRPr kumimoji="0" sz="2660" b="1" i="0" u="none" strike="noStrike" kern="0" cap="none" spc="0" normalizeH="0" baseline="0" noProof="0">
              <a:ln>
                <a:noFill/>
              </a:ln>
              <a:solidFill>
                <a:srgbClr val="110741"/>
              </a:solidFill>
              <a:effectLst/>
              <a:uLnTx/>
              <a:uFillTx/>
              <a:latin typeface="Ubuntu"/>
              <a:ea typeface="Ubuntu"/>
              <a:cs typeface="Ubuntu"/>
              <a:sym typeface="Ubuntu"/>
            </a:endParaRPr>
          </a:p>
        </p:txBody>
      </p:sp>
      <p:pic>
        <p:nvPicPr>
          <p:cNvPr id="400" name="Google Shape;400;g2bca0d540aa_0_51"/>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401" name="Google Shape;401;g2bca0d540aa_0_51"/>
          <p:cNvSpPr/>
          <p:nvPr/>
        </p:nvSpPr>
        <p:spPr>
          <a:xfrm>
            <a:off x="557875" y="940100"/>
            <a:ext cx="10888800" cy="390300"/>
          </a:xfrm>
          <a:prstGeom prst="rect">
            <a:avLst/>
          </a:prstGeom>
          <a:noFill/>
          <a:ln>
            <a:noFill/>
          </a:ln>
        </p:spPr>
        <p:txBody>
          <a:bodyPr spcFirstLastPara="1" wrap="square" lIns="90000" tIns="45000" rIns="90000" bIns="45000" anchor="t" anchorCtr="0">
            <a:noAutofit/>
          </a:bodyPr>
          <a:lstStyle/>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0" i="1" u="none" strike="noStrike" kern="0" cap="none" spc="0" normalizeH="0" baseline="0" noProof="0" dirty="0" err="1">
                <a:ln>
                  <a:noFill/>
                </a:ln>
                <a:solidFill>
                  <a:srgbClr val="000000"/>
                </a:solidFill>
                <a:effectLst/>
                <a:uLnTx/>
                <a:uFillTx/>
                <a:latin typeface="Calibri"/>
                <a:ea typeface="Calibri"/>
                <a:cs typeface="Calibri"/>
                <a:sym typeface="Calibri"/>
              </a:rPr>
              <a:t>popitem</a:t>
            </a:r>
            <a:r>
              <a:rPr kumimoji="0" lang="es-ES" sz="1600" b="0" i="1" u="none" strike="noStrike" kern="0" cap="none" spc="0" normalizeH="0" baseline="0" noProof="0" dirty="0">
                <a:ln>
                  <a:noFill/>
                </a:ln>
                <a:solidFill>
                  <a:srgbClr val="000000"/>
                </a:solidFill>
                <a:effectLst/>
                <a:uLnTx/>
                <a:uFillTx/>
                <a:latin typeface="Calibri"/>
                <a:ea typeface="Calibri"/>
                <a:cs typeface="Calibri"/>
                <a:sym typeface="Calibri"/>
              </a:rPr>
              <a:t>(</a:t>
            </a:r>
            <a:r>
              <a:rPr kumimoji="0" lang="es-ES" sz="1600" b="0" i="1" u="none" strike="noStrike" kern="0" cap="none" spc="0" normalizeH="0" baseline="0" noProof="0" dirty="0" err="1">
                <a:ln>
                  <a:noFill/>
                </a:ln>
                <a:solidFill>
                  <a:srgbClr val="000000"/>
                </a:solidFill>
                <a:effectLst/>
                <a:uLnTx/>
                <a:uFillTx/>
                <a:latin typeface="Calibri"/>
                <a:ea typeface="Calibri"/>
                <a:cs typeface="Calibri"/>
                <a:sym typeface="Calibri"/>
              </a:rPr>
              <a:t>last</a:t>
            </a:r>
            <a:r>
              <a:rPr kumimoji="0" lang="es-ES" sz="1600" b="0" i="1" u="none" strike="noStrike" kern="0" cap="none" spc="0" normalizeH="0" baseline="0" noProof="0" dirty="0">
                <a:ln>
                  <a:noFill/>
                </a:ln>
                <a:solidFill>
                  <a:srgbClr val="000000"/>
                </a:solidFill>
                <a:effectLst/>
                <a:uLnTx/>
                <a:uFillTx/>
                <a:latin typeface="Calibri"/>
                <a:ea typeface="Calibri"/>
                <a:cs typeface="Calibri"/>
                <a:sym typeface="Calibri"/>
              </a:rPr>
              <a:t>=True)</a:t>
            </a: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 Elimina y devuelve el último ítem insertado (si </a:t>
            </a:r>
            <a:r>
              <a:rPr kumimoji="0" lang="es-ES" sz="1600" b="0" i="1" u="none" strike="noStrike" kern="0" cap="none" spc="0" normalizeH="0" baseline="0" noProof="0" dirty="0" err="1">
                <a:ln>
                  <a:noFill/>
                </a:ln>
                <a:solidFill>
                  <a:srgbClr val="000000"/>
                </a:solidFill>
                <a:effectLst/>
                <a:uLnTx/>
                <a:uFillTx/>
                <a:latin typeface="Calibri"/>
                <a:ea typeface="Calibri"/>
                <a:cs typeface="Calibri"/>
                <a:sym typeface="Calibri"/>
              </a:rPr>
              <a:t>last</a:t>
            </a: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 es </a:t>
            </a:r>
            <a:r>
              <a:rPr kumimoji="0" lang="es-ES" sz="1600" b="0" i="1" u="none" strike="noStrike" kern="0" cap="none" spc="0" normalizeH="0" baseline="0" noProof="0" dirty="0">
                <a:ln>
                  <a:noFill/>
                </a:ln>
                <a:solidFill>
                  <a:srgbClr val="000000"/>
                </a:solidFill>
                <a:effectLst/>
                <a:uLnTx/>
                <a:uFillTx/>
                <a:latin typeface="Calibri"/>
                <a:ea typeface="Calibri"/>
                <a:cs typeface="Calibri"/>
                <a:sym typeface="Calibri"/>
              </a:rPr>
              <a:t>True</a:t>
            </a: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 o el primer ítem insertado (si </a:t>
            </a:r>
            <a:r>
              <a:rPr kumimoji="0" lang="es-ES" sz="1600" b="0" i="1" u="none" strike="noStrike" kern="0" cap="none" spc="0" normalizeH="0" baseline="0" noProof="0" dirty="0" err="1">
                <a:ln>
                  <a:noFill/>
                </a:ln>
                <a:solidFill>
                  <a:srgbClr val="000000"/>
                </a:solidFill>
                <a:effectLst/>
                <a:uLnTx/>
                <a:uFillTx/>
                <a:latin typeface="Calibri"/>
                <a:ea typeface="Calibri"/>
                <a:cs typeface="Calibri"/>
                <a:sym typeface="Calibri"/>
              </a:rPr>
              <a:t>last</a:t>
            </a: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 es </a:t>
            </a:r>
            <a:r>
              <a:rPr kumimoji="0" lang="es-ES" sz="1600" b="0" i="1" u="none" strike="noStrike" kern="0" cap="none" spc="0" normalizeH="0" baseline="0" noProof="0" dirty="0">
                <a:ln>
                  <a:noFill/>
                </a:ln>
                <a:solidFill>
                  <a:srgbClr val="000000"/>
                </a:solidFill>
                <a:effectLst/>
                <a:uLnTx/>
                <a:uFillTx/>
                <a:latin typeface="Calibri"/>
                <a:ea typeface="Calibri"/>
                <a:cs typeface="Calibri"/>
                <a:sym typeface="Calibri"/>
              </a:rPr>
              <a:t>False</a:t>
            </a:r>
            <a:r>
              <a:rPr kumimoji="0" lang="es-ES" sz="16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sz="16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402" name="Google Shape;402;g2bca0d540aa_0_51"/>
          <p:cNvSpPr txBox="1"/>
          <p:nvPr/>
        </p:nvSpPr>
        <p:spPr>
          <a:xfrm>
            <a:off x="1118250" y="1320075"/>
            <a:ext cx="5852700" cy="2435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elemento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popitem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last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False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elemento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OrderedDict({'a': 1, 'b': 2, 'c':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OrderedDict({'b': 2, 'c':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('a', 1)</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
        <p:nvSpPr>
          <p:cNvPr id="403" name="Google Shape;403;g2bca0d540aa_0_51"/>
          <p:cNvSpPr/>
          <p:nvPr/>
        </p:nvSpPr>
        <p:spPr>
          <a:xfrm>
            <a:off x="701950" y="3813675"/>
            <a:ext cx="10888800" cy="551100"/>
          </a:xfrm>
          <a:prstGeom prst="rect">
            <a:avLst/>
          </a:prstGeom>
          <a:noFill/>
          <a:ln>
            <a:noFill/>
          </a:ln>
        </p:spPr>
        <p:txBody>
          <a:bodyPr spcFirstLastPara="1" wrap="square" lIns="90000" tIns="45000" rIns="90000" bIns="45000" anchor="t" anchorCtr="0">
            <a:noAutofit/>
          </a:bodyPr>
          <a:lstStyle/>
          <a:p>
            <a:pPr marL="457200" marR="0" lvl="0" indent="-330200" algn="just" defTabSz="914400" rtl="0" eaLnBrk="1" fontAlgn="auto" latinLnBrk="0" hangingPunct="1">
              <a:lnSpc>
                <a:spcPct val="100000"/>
              </a:lnSpc>
              <a:spcBef>
                <a:spcPts val="0"/>
              </a:spcBef>
              <a:spcAft>
                <a:spcPts val="0"/>
              </a:spcAft>
              <a:buClr>
                <a:srgbClr val="000000"/>
              </a:buClr>
              <a:buSzPts val="1600"/>
              <a:buFont typeface="Calibri"/>
              <a:buChar char="●"/>
              <a:tabLst/>
              <a:defRPr/>
            </a:pPr>
            <a:r>
              <a:rPr kumimoji="0" lang="es-ES" sz="1600" b="0" i="1" u="none" strike="noStrike" kern="0" cap="none" spc="0" normalizeH="0" baseline="0" noProof="0">
                <a:ln>
                  <a:noFill/>
                </a:ln>
                <a:solidFill>
                  <a:srgbClr val="000000"/>
                </a:solidFill>
                <a:effectLst/>
                <a:uLnTx/>
                <a:uFillTx/>
                <a:latin typeface="Calibri"/>
                <a:ea typeface="Calibri"/>
                <a:cs typeface="Calibri"/>
                <a:sym typeface="Calibri"/>
              </a:rPr>
              <a:t>pop(key, default=None)</a:t>
            </a:r>
            <a:r>
              <a:rPr kumimoji="0" lang="es-ES" sz="1600" b="0" i="0" u="none" strike="noStrike" kern="0" cap="none" spc="0" normalizeH="0" baseline="0" noProof="0">
                <a:ln>
                  <a:noFill/>
                </a:ln>
                <a:solidFill>
                  <a:srgbClr val="000000"/>
                </a:solidFill>
                <a:effectLst/>
                <a:uLnTx/>
                <a:uFillTx/>
                <a:latin typeface="Calibri"/>
                <a:ea typeface="Calibri"/>
                <a:cs typeface="Calibri"/>
                <a:sym typeface="Calibri"/>
              </a:rPr>
              <a:t>: Elimina y devuelve el valor asociado con la clave, o devuelve el valor predeterminado si la clave no está presente.</a:t>
            </a:r>
            <a:endParaRPr kumimoji="0" sz="16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404" name="Google Shape;404;g2bca0d540aa_0_51"/>
          <p:cNvSpPr txBox="1"/>
          <p:nvPr/>
        </p:nvSpPr>
        <p:spPr>
          <a:xfrm>
            <a:off x="1118250" y="4390350"/>
            <a:ext cx="5852700" cy="22188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from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collections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endParaRPr kumimoji="0"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OrderedDict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1</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2</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3</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valor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orden_dict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pop</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0</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valor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50" b="0" i="0" u="none" strike="noStrike" kern="0" cap="none" spc="0" normalizeH="0" baseline="0" noProof="0">
              <a:ln>
                <a:noFill/>
              </a:ln>
              <a:solidFill>
                <a:srgbClr val="FFFFFF"/>
              </a:solidFill>
              <a:effectLst/>
              <a:highlight>
                <a:srgbClr val="0D0D0D"/>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Output:</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OrderedDict({'a': 1, 'b': 2, 'c': 3})</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rPr>
              <a:t>2</a:t>
            </a:r>
            <a:endParaRPr kumimoji="0" sz="1050" b="0" i="0" u="none" strike="noStrike" kern="0" cap="none" spc="0" normalizeH="0" baseline="0" noProof="0">
              <a:ln>
                <a:noFill/>
              </a:ln>
              <a:solidFill>
                <a:srgbClr val="FFFFFF"/>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a:solidFill>
                <a:srgbClr val="FFFFFF"/>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21"/>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463" name="Google Shape;463;p21"/>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64" name="Google Shape;464;p21"/>
          <p:cNvSpPr/>
          <p:nvPr/>
        </p:nvSpPr>
        <p:spPr>
          <a:xfrm>
            <a:off x="370800" y="4"/>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Métodos para listas</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graphicFrame>
        <p:nvGraphicFramePr>
          <p:cNvPr id="465" name="Google Shape;465;p21"/>
          <p:cNvGraphicFramePr/>
          <p:nvPr/>
        </p:nvGraphicFramePr>
        <p:xfrm>
          <a:off x="448200" y="1160640"/>
          <a:ext cx="11314100" cy="5237605"/>
        </p:xfrm>
        <a:graphic>
          <a:graphicData uri="http://schemas.openxmlformats.org/drawingml/2006/table">
            <a:tbl>
              <a:tblPr>
                <a:noFill/>
              </a:tblPr>
              <a:tblGrid>
                <a:gridCol w="1904400">
                  <a:extLst>
                    <a:ext uri="{9D8B030D-6E8A-4147-A177-3AD203B41FA5}">
                      <a16:colId xmlns:a16="http://schemas.microsoft.com/office/drawing/2014/main" val="20000"/>
                    </a:ext>
                  </a:extLst>
                </a:gridCol>
                <a:gridCol w="5036050">
                  <a:extLst>
                    <a:ext uri="{9D8B030D-6E8A-4147-A177-3AD203B41FA5}">
                      <a16:colId xmlns:a16="http://schemas.microsoft.com/office/drawing/2014/main" val="20001"/>
                    </a:ext>
                  </a:extLst>
                </a:gridCol>
                <a:gridCol w="2562850">
                  <a:extLst>
                    <a:ext uri="{9D8B030D-6E8A-4147-A177-3AD203B41FA5}">
                      <a16:colId xmlns:a16="http://schemas.microsoft.com/office/drawing/2014/main" val="20002"/>
                    </a:ext>
                  </a:extLst>
                </a:gridCol>
                <a:gridCol w="1810800">
                  <a:extLst>
                    <a:ext uri="{9D8B030D-6E8A-4147-A177-3AD203B41FA5}">
                      <a16:colId xmlns:a16="http://schemas.microsoft.com/office/drawing/2014/main" val="20003"/>
                    </a:ext>
                  </a:extLst>
                </a:gridCol>
              </a:tblGrid>
              <a:tr h="3607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C00000"/>
                          </a:solidFill>
                          <a:latin typeface="Ubuntu"/>
                          <a:ea typeface="Ubuntu"/>
                          <a:cs typeface="Ubuntu"/>
                          <a:sym typeface="Ubuntu"/>
                        </a:rPr>
                        <a:t>Método</a:t>
                      </a:r>
                      <a:endParaRPr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C00000"/>
                          </a:solidFill>
                          <a:latin typeface="Ubuntu"/>
                          <a:ea typeface="Ubuntu"/>
                          <a:cs typeface="Ubuntu"/>
                          <a:sym typeface="Ubuntu"/>
                        </a:rPr>
                        <a:t>Descripción</a:t>
                      </a:r>
                      <a:endParaRPr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C00000"/>
                          </a:solidFill>
                          <a:latin typeface="Ubuntu"/>
                          <a:ea typeface="Ubuntu"/>
                          <a:cs typeface="Ubuntu"/>
                          <a:sym typeface="Ubuntu"/>
                        </a:rPr>
                        <a:t>Ejemplo</a:t>
                      </a:r>
                      <a:endParaRPr b="1">
                        <a:solidFill>
                          <a:srgbClr val="C00000"/>
                        </a:solidFill>
                        <a:latin typeface="Ubuntu"/>
                        <a:ea typeface="Ubuntu"/>
                        <a:cs typeface="Ubuntu"/>
                        <a:sym typeface="Ubuntu"/>
                      </a:endParaRPr>
                    </a:p>
                  </a:txBody>
                  <a:tcPr marL="91450" marR="91450" marT="45725" marB="45725" anchor="ctr">
                    <a:lnL w="9525" cap="flat" cmpd="sng">
                      <a:solidFill>
                        <a:srgbClr val="DEE2E6">
                          <a:alpha val="0"/>
                        </a:srgbClr>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C00000"/>
                          </a:solidFill>
                          <a:latin typeface="Ubuntu"/>
                          <a:ea typeface="Ubuntu"/>
                          <a:cs typeface="Ubuntu"/>
                          <a:sym typeface="Ubuntu"/>
                        </a:rPr>
                        <a:t>Salida Esperada</a:t>
                      </a:r>
                      <a:endParaRPr b="1">
                        <a:solidFill>
                          <a:srgbClr val="C00000"/>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490"/>
                      </a:srgbClr>
                    </a:solidFill>
                  </a:tcPr>
                </a:tc>
                <a:extLst>
                  <a:ext uri="{0D108BD9-81ED-4DB2-BD59-A6C34878D82A}">
                    <a16:rowId xmlns:a16="http://schemas.microsoft.com/office/drawing/2014/main" val="10000"/>
                  </a:ext>
                </a:extLst>
              </a:tr>
              <a:tr h="39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append(elemento)</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Agrega un elemento al final de la lista.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lista.append(4)</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2, 3, 4]</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extend(iterable)</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Agrega los elementos de un iterable al final de la lista.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lista1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lista2 = [4, 5]</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lista1.extend(lista2)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2, 3, 4, 5]</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insert(pos, elemento)</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Inserta un elemento en la posición especificada.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lista.insert(1, 4)</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4, 2,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remove(elemento)</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la primera ocurrencia del elemento especificado.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[1, 2, 3, 4, 2]</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lista.remove(2)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3, 4, 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pop([pos])</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Elimina y devuelve el elemento en la posición especificada, o el último si no se proporciona pos.</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elemento = lista.pop(1)</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elemento será 2, lista será [1, 3]</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38592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index(elemento)</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Devuelve el índice de la primera ocurrencia del elemento.</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[1, 2, 3]</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indice = lista.index(2)</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indice será 1</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sort()</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Ordena los elementos de la lista de forma ascendente.</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lista = [3, 1, 4, 1, 5, 9, 2]</a:t>
                      </a:r>
                      <a:endParaRPr sz="1600" strike="noStrike">
                        <a:latin typeface="Calibri"/>
                        <a:ea typeface="Calibri"/>
                        <a:cs typeface="Calibri"/>
                        <a:sym typeface="Calibri"/>
                      </a:endParaRPr>
                    </a:p>
                    <a:p>
                      <a:pPr marL="0" marR="0" lvl="0" indent="0" algn="l" rtl="0">
                        <a:spcBef>
                          <a:spcPts val="0"/>
                        </a:spcBef>
                        <a:spcAft>
                          <a:spcPts val="0"/>
                        </a:spcAft>
                        <a:buNone/>
                      </a:pPr>
                      <a:r>
                        <a:rPr lang="es-ES" sz="1600" strike="noStrike">
                          <a:latin typeface="Calibri"/>
                          <a:ea typeface="Calibri"/>
                          <a:cs typeface="Calibri"/>
                          <a:sym typeface="Calibri"/>
                        </a:rPr>
                        <a:t>lista.sort()</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spcBef>
                          <a:spcPts val="0"/>
                        </a:spcBef>
                        <a:spcAft>
                          <a:spcPts val="0"/>
                        </a:spcAft>
                        <a:buNone/>
                      </a:pPr>
                      <a:r>
                        <a:rPr lang="es-ES" sz="1600" strike="noStrike">
                          <a:latin typeface="Calibri"/>
                          <a:ea typeface="Calibri"/>
                          <a:cs typeface="Calibri"/>
                          <a:sym typeface="Calibri"/>
                        </a:rPr>
                        <a:t>[1, 1, 2, 3, 4, 5, 9]</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573475">
                <a:tc>
                  <a:txBody>
                    <a:bodyPr/>
                    <a:lstStyle/>
                    <a:p>
                      <a:pPr marL="0" marR="0" lvl="0" indent="0" algn="l" rtl="0">
                        <a:lnSpc>
                          <a:spcPct val="100000"/>
                        </a:lnSpc>
                        <a:spcBef>
                          <a:spcPts val="0"/>
                        </a:spcBef>
                        <a:spcAft>
                          <a:spcPts val="0"/>
                        </a:spcAft>
                        <a:buClr>
                          <a:srgbClr val="000000"/>
                        </a:buClr>
                        <a:buSzPts val="1400"/>
                        <a:buFont typeface="Arial"/>
                        <a:buNone/>
                      </a:pPr>
                      <a:r>
                        <a:rPr lang="es-ES" b="1">
                          <a:solidFill>
                            <a:srgbClr val="110741"/>
                          </a:solidFill>
                          <a:latin typeface="Ubuntu"/>
                          <a:ea typeface="Ubuntu"/>
                          <a:cs typeface="Ubuntu"/>
                          <a:sym typeface="Ubuntu"/>
                        </a:rPr>
                        <a:t>reverse()</a:t>
                      </a:r>
                      <a:endParaRPr b="1">
                        <a:solidFill>
                          <a:srgbClr val="110741"/>
                        </a:solidFill>
                        <a:latin typeface="Ubuntu"/>
                        <a:ea typeface="Ubuntu"/>
                        <a:cs typeface="Ubuntu"/>
                        <a:sym typeface="Ubuntu"/>
                      </a:endParaRPr>
                    </a:p>
                  </a:txBody>
                  <a:tcPr marL="91450" marR="91450" marT="45725" marB="45725"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490"/>
                      </a:srgbClr>
                    </a:solidFill>
                  </a:tcPr>
                </a:tc>
                <a:tc>
                  <a:txBody>
                    <a:bodyPr/>
                    <a:lstStyle/>
                    <a:p>
                      <a:pPr marL="0" marR="0" lvl="0" indent="0" algn="l" rtl="0">
                        <a:lnSpc>
                          <a:spcPct val="100000"/>
                        </a:lnSpc>
                        <a:spcBef>
                          <a:spcPts val="0"/>
                        </a:spcBef>
                        <a:spcAft>
                          <a:spcPts val="0"/>
                        </a:spcAft>
                        <a:buNone/>
                      </a:pPr>
                      <a:r>
                        <a:rPr lang="es-ES" sz="1600" strike="noStrike">
                          <a:latin typeface="Calibri"/>
                          <a:ea typeface="Calibri"/>
                          <a:cs typeface="Calibri"/>
                          <a:sym typeface="Calibri"/>
                        </a:rPr>
                        <a:t>Invierte el orden de los elementos en la lista.</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strike="noStrike">
                          <a:latin typeface="Calibri"/>
                          <a:ea typeface="Calibri"/>
                          <a:cs typeface="Calibri"/>
                          <a:sym typeface="Calibri"/>
                        </a:rPr>
                        <a:t>lista = [1, 2, 3]</a:t>
                      </a:r>
                      <a:endParaRPr sz="1600" strike="noStrike">
                        <a:latin typeface="Calibri"/>
                        <a:ea typeface="Calibri"/>
                        <a:cs typeface="Calibri"/>
                        <a:sym typeface="Calibri"/>
                      </a:endParaRPr>
                    </a:p>
                    <a:p>
                      <a:pPr marL="0" marR="0" lvl="0" indent="0" algn="l" rtl="0">
                        <a:lnSpc>
                          <a:spcPct val="100000"/>
                        </a:lnSpc>
                        <a:spcBef>
                          <a:spcPts val="0"/>
                        </a:spcBef>
                        <a:spcAft>
                          <a:spcPts val="0"/>
                        </a:spcAft>
                        <a:buNone/>
                      </a:pPr>
                      <a:r>
                        <a:rPr lang="es-ES" sz="1600" strike="noStrike">
                          <a:latin typeface="Calibri"/>
                          <a:ea typeface="Calibri"/>
                          <a:cs typeface="Calibri"/>
                          <a:sym typeface="Calibri"/>
                        </a:rPr>
                        <a:t>lista.reverse()</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s-ES" sz="1600" strike="noStrike">
                          <a:latin typeface="Calibri"/>
                          <a:ea typeface="Calibri"/>
                          <a:cs typeface="Calibri"/>
                          <a:sym typeface="Calibri"/>
                        </a:rPr>
                        <a:t>[3, 2, 1]</a:t>
                      </a:r>
                      <a:endParaRPr sz="1600" strike="noStrike">
                        <a:latin typeface="Calibri"/>
                        <a:ea typeface="Calibri"/>
                        <a:cs typeface="Calibri"/>
                        <a:sym typeface="Calibri"/>
                      </a:endParaRPr>
                    </a:p>
                  </a:txBody>
                  <a:tcPr marL="91450" marR="91450" marT="45725" marB="45725">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pic>
        <p:nvPicPr>
          <p:cNvPr id="466" name="Google Shape;466;p21"/>
          <p:cNvPicPr preferRelativeResize="0"/>
          <p:nvPr/>
        </p:nvPicPr>
        <p:blipFill rotWithShape="1">
          <a:blip r:embed="rId3">
            <a:alphaModFix/>
          </a:blip>
          <a:srcRect/>
          <a:stretch/>
        </p:blipFill>
        <p:spPr>
          <a:xfrm>
            <a:off x="10866625" y="210270"/>
            <a:ext cx="689024" cy="551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22"/>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472" name="Google Shape;472;p22"/>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Tipo tupla</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473" name="Google Shape;473;p22"/>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23"/>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479" name="Google Shape;479;p23"/>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80" name="Google Shape;480;p23"/>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tupla</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481" name="Google Shape;481;p23"/>
          <p:cNvSpPr/>
          <p:nvPr/>
        </p:nvSpPr>
        <p:spPr>
          <a:xfrm>
            <a:off x="407160" y="860040"/>
            <a:ext cx="11188440" cy="475380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Las tuplas en Python son similares a las listas, pero en lugar de utilizar corchetes se definen mediante paréntesis. La principal característica de las tuplas es que son inmutables, es decir, una vez creadas, no pueden ser modificadas.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La ventaja de las tuplas sobre las listas radica en su inmutabilidad, lo que las hace más rápidas y eficientes en cuanto a uso de memoria. A diferencia de las listas, no se pueden modificar durante la ejecución del programa.</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 posible crear tuplas de un solo elemento, aunque para evitar ambigüedades, se debe agregar una coma al final:</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Al igual que con las listas, se puede acceder a los elementos de las tuplas mediante el operador de indexación `[]`.</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482" name="Google Shape;482;p23"/>
          <p:cNvPicPr preferRelativeResize="0"/>
          <p:nvPr/>
        </p:nvPicPr>
        <p:blipFill rotWithShape="1">
          <a:blip r:embed="rId3">
            <a:alphaModFix/>
          </a:blip>
          <a:srcRect/>
          <a:stretch/>
        </p:blipFill>
        <p:spPr>
          <a:xfrm>
            <a:off x="3758400" y="1583640"/>
            <a:ext cx="3342600" cy="818280"/>
          </a:xfrm>
          <a:prstGeom prst="rect">
            <a:avLst/>
          </a:prstGeom>
          <a:noFill/>
          <a:ln>
            <a:noFill/>
          </a:ln>
        </p:spPr>
      </p:pic>
      <p:pic>
        <p:nvPicPr>
          <p:cNvPr id="483" name="Google Shape;483;p23"/>
          <p:cNvPicPr preferRelativeResize="0"/>
          <p:nvPr/>
        </p:nvPicPr>
        <p:blipFill rotWithShape="1">
          <a:blip r:embed="rId4">
            <a:alphaModFix/>
          </a:blip>
          <a:srcRect/>
          <a:stretch/>
        </p:blipFill>
        <p:spPr>
          <a:xfrm>
            <a:off x="4609080" y="3721320"/>
            <a:ext cx="2008800" cy="408600"/>
          </a:xfrm>
          <a:prstGeom prst="rect">
            <a:avLst/>
          </a:prstGeom>
          <a:noFill/>
          <a:ln>
            <a:noFill/>
          </a:ln>
        </p:spPr>
      </p:pic>
      <p:pic>
        <p:nvPicPr>
          <p:cNvPr id="484" name="Google Shape;484;p23"/>
          <p:cNvPicPr preferRelativeResize="0"/>
          <p:nvPr/>
        </p:nvPicPr>
        <p:blipFill rotWithShape="1">
          <a:blip r:embed="rId5">
            <a:alphaModFix/>
          </a:blip>
          <a:srcRect/>
          <a:stretch/>
        </p:blipFill>
        <p:spPr>
          <a:xfrm>
            <a:off x="4118400" y="4896720"/>
            <a:ext cx="2990160" cy="275040"/>
          </a:xfrm>
          <a:prstGeom prst="rect">
            <a:avLst/>
          </a:prstGeom>
          <a:noFill/>
          <a:ln>
            <a:noFill/>
          </a:ln>
        </p:spPr>
      </p:pic>
      <p:pic>
        <p:nvPicPr>
          <p:cNvPr id="485" name="Google Shape;485;p23"/>
          <p:cNvPicPr preferRelativeResize="0"/>
          <p:nvPr/>
        </p:nvPicPr>
        <p:blipFill rotWithShape="1">
          <a:blip r:embed="rId6">
            <a:alphaModFix/>
          </a:blip>
          <a:srcRect/>
          <a:stretch/>
        </p:blipFill>
        <p:spPr>
          <a:xfrm>
            <a:off x="10866625" y="210270"/>
            <a:ext cx="689024" cy="5512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24"/>
          <p:cNvPicPr preferRelativeResize="0"/>
          <p:nvPr/>
        </p:nvPicPr>
        <p:blipFill rotWithShape="1">
          <a:blip r:embed="rId3">
            <a:alphaModFix/>
          </a:blip>
          <a:srcRect/>
          <a:stretch/>
        </p:blipFill>
        <p:spPr>
          <a:xfrm>
            <a:off x="-15840" y="-18000"/>
            <a:ext cx="12191040" cy="6874920"/>
          </a:xfrm>
          <a:prstGeom prst="rect">
            <a:avLst/>
          </a:prstGeom>
          <a:noFill/>
          <a:ln>
            <a:noFill/>
          </a:ln>
        </p:spPr>
      </p:pic>
      <p:sp>
        <p:nvSpPr>
          <p:cNvPr id="491" name="Google Shape;491;p24"/>
          <p:cNvSpPr/>
          <p:nvPr/>
        </p:nvSpPr>
        <p:spPr>
          <a:xfrm>
            <a:off x="1135080" y="506880"/>
            <a:ext cx="6942600" cy="993600"/>
          </a:xfrm>
          <a:prstGeom prst="rect">
            <a:avLst/>
          </a:prstGeom>
          <a:noFill/>
          <a:ln>
            <a:noFill/>
          </a:ln>
        </p:spPr>
        <p:txBody>
          <a:bodyPr spcFirstLastPara="1" wrap="square" lIns="162350" tIns="162350" rIns="162350" bIns="162350" anchor="t" anchorCtr="0">
            <a:normAutofit/>
          </a:bodyPr>
          <a:lstStyle/>
          <a:p>
            <a:pPr marL="0" marR="0" lvl="0" indent="0" algn="l" defTabSz="914400" rtl="0" eaLnBrk="1" fontAlgn="auto" latinLnBrk="0" hangingPunct="1">
              <a:lnSpc>
                <a:spcPct val="80000"/>
              </a:lnSpc>
              <a:spcBef>
                <a:spcPts val="0"/>
              </a:spcBef>
              <a:spcAft>
                <a:spcPts val="0"/>
              </a:spcAft>
              <a:buClr>
                <a:srgbClr val="000000"/>
              </a:buClr>
              <a:buSzTx/>
              <a:buFont typeface="Arial"/>
              <a:buNone/>
              <a:tabLst/>
              <a:defRPr/>
            </a:pPr>
            <a:r>
              <a:rPr kumimoji="0" lang="es-ES" sz="4400" b="1" i="0" u="none" strike="noStrike" kern="0" cap="none" spc="0" normalizeH="0" baseline="0" noProof="0">
                <a:ln>
                  <a:noFill/>
                </a:ln>
                <a:solidFill>
                  <a:srgbClr val="FFFFFF"/>
                </a:solidFill>
                <a:effectLst/>
                <a:uLnTx/>
                <a:uFillTx/>
                <a:latin typeface="Ubuntu"/>
                <a:ea typeface="Ubuntu"/>
                <a:cs typeface="Ubuntu"/>
                <a:sym typeface="Ubuntu"/>
              </a:rPr>
              <a:t>Tipo diccionario</a:t>
            </a:r>
            <a:endParaRPr kumimoji="0" sz="4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492" name="Google Shape;492;p24"/>
          <p:cNvCxnSpPr/>
          <p:nvPr/>
        </p:nvCxnSpPr>
        <p:spPr>
          <a:xfrm rot="10800000" flipH="1">
            <a:off x="432000" y="1279800"/>
            <a:ext cx="10489680" cy="684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25"/>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498" name="Google Shape;498;p25"/>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499" name="Google Shape;499;p25"/>
          <p:cNvSpPr/>
          <p:nvPr/>
        </p:nvSpPr>
        <p:spPr>
          <a:xfrm>
            <a:off x="370800" y="3"/>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Tipo diccionario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00" name="Google Shape;500;p25"/>
          <p:cNvSpPr/>
          <p:nvPr/>
        </p:nvSpPr>
        <p:spPr>
          <a:xfrm>
            <a:off x="257040" y="943560"/>
            <a:ext cx="11188440" cy="502740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Los diccionarios en Python son colecciones iterables, no secuenciales y mutables de elementos compuestos por una clave única que identifica al elemento y el valor que se desea almacenar. Es importante destacar que no pueden existir elementos con la misma clave. La sintaxis de un diccionario es la siguiente: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Los valores pueden ser de cualquier tipo, incluyendo datos simples, listas e incluso otros diccionarios, con cualquier nivel de anidamiento. Sin embargo, las claves deben ser de tipos inmutables, como enteros, cadenas o tuplas.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acceder a los elementos de un diccionario, se utiliza la clave entre corchetes:</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realizar un acceso seguro, evitando errores si la clave no está presente, se utiliza el método </a:t>
            </a:r>
            <a:r>
              <a:rPr kumimoji="0" lang="es-ES" sz="1800" b="1" i="0" u="none" strike="noStrike" kern="0" cap="none" spc="0" normalizeH="0" baseline="0" noProof="0">
                <a:ln>
                  <a:noFill/>
                </a:ln>
                <a:solidFill>
                  <a:srgbClr val="000000"/>
                </a:solidFill>
                <a:effectLst/>
                <a:uLnTx/>
                <a:uFillTx/>
                <a:latin typeface="Calibri"/>
                <a:ea typeface="Calibri"/>
                <a:cs typeface="Calibri"/>
                <a:sym typeface="Calibri"/>
              </a:rPr>
              <a:t>get()</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que devuelve </a:t>
            </a:r>
            <a:r>
              <a:rPr kumimoji="0" lang="es-ES" sz="1800" b="1" i="0" u="none" strike="noStrike" kern="0" cap="none" spc="0" normalizeH="0" baseline="0" noProof="0">
                <a:ln>
                  <a:noFill/>
                </a:ln>
                <a:solidFill>
                  <a:srgbClr val="000000"/>
                </a:solidFill>
                <a:effectLst/>
                <a:uLnTx/>
                <a:uFillTx/>
                <a:latin typeface="Calibri"/>
                <a:ea typeface="Calibri"/>
                <a:cs typeface="Calibri"/>
                <a:sym typeface="Calibri"/>
              </a:rPr>
              <a:t>None</a:t>
            </a: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 en caso de que la clave no aparezca en el diccionario.</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01" name="Google Shape;501;p25"/>
          <p:cNvPicPr preferRelativeResize="0"/>
          <p:nvPr/>
        </p:nvPicPr>
        <p:blipFill rotWithShape="1">
          <a:blip r:embed="rId3">
            <a:alphaModFix/>
          </a:blip>
          <a:srcRect/>
          <a:stretch/>
        </p:blipFill>
        <p:spPr>
          <a:xfrm>
            <a:off x="2423520" y="1863720"/>
            <a:ext cx="7105680" cy="780120"/>
          </a:xfrm>
          <a:prstGeom prst="rect">
            <a:avLst/>
          </a:prstGeom>
          <a:noFill/>
          <a:ln>
            <a:noFill/>
          </a:ln>
        </p:spPr>
      </p:pic>
      <p:pic>
        <p:nvPicPr>
          <p:cNvPr id="502" name="Google Shape;502;p25"/>
          <p:cNvPicPr preferRelativeResize="0"/>
          <p:nvPr/>
        </p:nvPicPr>
        <p:blipFill rotWithShape="1">
          <a:blip r:embed="rId4">
            <a:alphaModFix/>
          </a:blip>
          <a:srcRect/>
          <a:stretch/>
        </p:blipFill>
        <p:spPr>
          <a:xfrm>
            <a:off x="4723920" y="3845880"/>
            <a:ext cx="2542320" cy="761040"/>
          </a:xfrm>
          <a:prstGeom prst="rect">
            <a:avLst/>
          </a:prstGeom>
          <a:noFill/>
          <a:ln>
            <a:noFill/>
          </a:ln>
        </p:spPr>
      </p:pic>
      <p:pic>
        <p:nvPicPr>
          <p:cNvPr id="503" name="Google Shape;503;p25"/>
          <p:cNvPicPr preferRelativeResize="0"/>
          <p:nvPr/>
        </p:nvPicPr>
        <p:blipFill rotWithShape="1">
          <a:blip r:embed="rId5">
            <a:alphaModFix/>
          </a:blip>
          <a:srcRect/>
          <a:stretch/>
        </p:blipFill>
        <p:spPr>
          <a:xfrm>
            <a:off x="4231440" y="5538600"/>
            <a:ext cx="3695040" cy="313200"/>
          </a:xfrm>
          <a:prstGeom prst="rect">
            <a:avLst/>
          </a:prstGeom>
          <a:noFill/>
          <a:ln>
            <a:noFill/>
          </a:ln>
        </p:spPr>
      </p:pic>
      <p:sp>
        <p:nvSpPr>
          <p:cNvPr id="504" name="Google Shape;504;p25"/>
          <p:cNvSpPr/>
          <p:nvPr/>
        </p:nvSpPr>
        <p:spPr>
          <a:xfrm>
            <a:off x="600120" y="6579000"/>
            <a:ext cx="206208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6">
                  <a:extLst>
                    <a:ext uri="{A12FA001-AC4F-418D-AE19-62706E023703}">
                      <ahyp:hlinkClr xmlns:ahyp="http://schemas.microsoft.com/office/drawing/2018/hyperlinkcolor" val="tx"/>
                    </a:ext>
                  </a:extLst>
                </a:hlinkClick>
              </a:rPr>
              <a:t>Diccionarios - Introducción</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05" name="Google Shape;505;p25" descr="Icono&#10;&#10;Descripción generada automáticamente"/>
          <p:cNvPicPr preferRelativeResize="0"/>
          <p:nvPr/>
        </p:nvPicPr>
        <p:blipFill rotWithShape="1">
          <a:blip r:embed="rId7">
            <a:alphaModFix/>
          </a:blip>
          <a:srcRect/>
          <a:stretch/>
        </p:blipFill>
        <p:spPr>
          <a:xfrm>
            <a:off x="438840" y="6595200"/>
            <a:ext cx="208440" cy="208440"/>
          </a:xfrm>
          <a:prstGeom prst="rect">
            <a:avLst/>
          </a:prstGeom>
          <a:noFill/>
          <a:ln>
            <a:noFill/>
          </a:ln>
        </p:spPr>
      </p:pic>
      <p:pic>
        <p:nvPicPr>
          <p:cNvPr id="506" name="Google Shape;506;p25"/>
          <p:cNvPicPr preferRelativeResize="0"/>
          <p:nvPr/>
        </p:nvPicPr>
        <p:blipFill rotWithShape="1">
          <a:blip r:embed="rId8">
            <a:alphaModFix/>
          </a:blip>
          <a:srcRect/>
          <a:stretch/>
        </p:blipFill>
        <p:spPr>
          <a:xfrm>
            <a:off x="10866625" y="210270"/>
            <a:ext cx="689024" cy="5512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26"/>
          <p:cNvSpPr/>
          <p:nvPr/>
        </p:nvSpPr>
        <p:spPr>
          <a:xfrm>
            <a:off x="9666720" y="-1014480"/>
            <a:ext cx="3263400" cy="3245040"/>
          </a:xfrm>
          <a:prstGeom prst="ellipse">
            <a:avLst/>
          </a:prstGeom>
          <a:solidFill>
            <a:srgbClr val="C00000">
              <a:alpha val="9803"/>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ea typeface="+mn-ea"/>
              <a:cs typeface="Arial"/>
              <a:sym typeface="Arial"/>
            </a:endParaRPr>
          </a:p>
        </p:txBody>
      </p:sp>
      <p:cxnSp>
        <p:nvCxnSpPr>
          <p:cNvPr id="512" name="Google Shape;512;p26"/>
          <p:cNvCxnSpPr/>
          <p:nvPr/>
        </p:nvCxnSpPr>
        <p:spPr>
          <a:xfrm rot="10800000" flipH="1">
            <a:off x="449280" y="851760"/>
            <a:ext cx="11106360" cy="9000"/>
          </a:xfrm>
          <a:prstGeom prst="straightConnector1">
            <a:avLst/>
          </a:prstGeom>
          <a:noFill/>
          <a:ln w="9525" cap="flat" cmpd="sng">
            <a:solidFill>
              <a:srgbClr val="C00000"/>
            </a:solidFill>
            <a:prstDash val="solid"/>
            <a:round/>
            <a:headEnd type="none" w="sm" len="sm"/>
            <a:tailEnd type="none" w="sm" len="sm"/>
          </a:ln>
        </p:spPr>
      </p:cxnSp>
      <p:sp>
        <p:nvSpPr>
          <p:cNvPr id="513" name="Google Shape;513;p26"/>
          <p:cNvSpPr/>
          <p:nvPr/>
        </p:nvSpPr>
        <p:spPr>
          <a:xfrm>
            <a:off x="370800" y="1"/>
            <a:ext cx="10485600" cy="699000"/>
          </a:xfrm>
          <a:prstGeom prst="rect">
            <a:avLst/>
          </a:prstGeom>
          <a:noFill/>
          <a:ln>
            <a:noFill/>
          </a:ln>
        </p:spPr>
        <p:txBody>
          <a:bodyPr spcFirstLastPara="1" wrap="square" lIns="122025" tIns="420475" rIns="122025" bIns="4204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Añadir/modificar elemento al diccionario</a:t>
            </a:r>
            <a:endParaRPr kumimoji="0" sz="266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14" name="Google Shape;514;p26"/>
          <p:cNvSpPr/>
          <p:nvPr/>
        </p:nvSpPr>
        <p:spPr>
          <a:xfrm>
            <a:off x="449280" y="914400"/>
            <a:ext cx="11104200" cy="5028120"/>
          </a:xfrm>
          <a:prstGeom prst="rect">
            <a:avLst/>
          </a:prstGeom>
          <a:noFill/>
          <a:ln>
            <a:noFill/>
          </a:ln>
        </p:spPr>
        <p:txBody>
          <a:bodyPr spcFirstLastPara="1" wrap="square" lIns="90000" tIns="45000" rIns="90000" bIns="45000" anchor="t" anchorCtr="0">
            <a:spAutoFit/>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Para añadir un nuevo elemento a un diccionario existente en Python, se utiliza el operador de asignación =. A la izquierda del operador, se coloca el objeto diccionario con la nueva clave entre corchetes [], y a la derecha, se especifica el valor que se asocia a esa clave.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 importante destacar que, si la clave ya existe en el diccionario, su valor se actualiza con el nuevo valor proporcionado.</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Adicionalmente, existe el método setdefault(clave[, valor]). Este método devuelve el valor asociado a la clave si esta ya existe en el diccionario. En caso contrario, asigna la clave con el valor proporcionado como segundo argumento. Si no se especifica este segundo argumento, por defecto es None.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800" b="0" i="0" u="none" strike="noStrike" kern="0" cap="none" spc="0" normalizeH="0" baseline="0" noProof="0">
                <a:ln>
                  <a:noFill/>
                </a:ln>
                <a:solidFill>
                  <a:srgbClr val="000000"/>
                </a:solidFill>
                <a:effectLst/>
                <a:uLnTx/>
                <a:uFillTx/>
                <a:latin typeface="Calibri"/>
                <a:ea typeface="Calibri"/>
                <a:cs typeface="Calibri"/>
                <a:sym typeface="Calibri"/>
              </a:rPr>
              <a:t>Este método proporciona una manera conveniente de añadir claves con valores predeterminados a un diccionario si la clave aún no existe.</a:t>
            </a:r>
            <a:endParaRPr kumimoji="0" sz="18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15" name="Google Shape;515;p26"/>
          <p:cNvPicPr preferRelativeResize="0"/>
          <p:nvPr/>
        </p:nvPicPr>
        <p:blipFill rotWithShape="1">
          <a:blip r:embed="rId3">
            <a:alphaModFix/>
          </a:blip>
          <a:srcRect/>
          <a:stretch/>
        </p:blipFill>
        <p:spPr>
          <a:xfrm>
            <a:off x="4835160" y="1800000"/>
            <a:ext cx="2199600" cy="770400"/>
          </a:xfrm>
          <a:prstGeom prst="rect">
            <a:avLst/>
          </a:prstGeom>
          <a:noFill/>
          <a:ln>
            <a:noFill/>
          </a:ln>
        </p:spPr>
      </p:pic>
      <p:pic>
        <p:nvPicPr>
          <p:cNvPr id="516" name="Google Shape;516;p26"/>
          <p:cNvPicPr preferRelativeResize="0"/>
          <p:nvPr/>
        </p:nvPicPr>
        <p:blipFill rotWithShape="1">
          <a:blip r:embed="rId4">
            <a:alphaModFix/>
          </a:blip>
          <a:srcRect/>
          <a:stretch/>
        </p:blipFill>
        <p:spPr>
          <a:xfrm>
            <a:off x="2742120" y="4318920"/>
            <a:ext cx="7057800" cy="1056240"/>
          </a:xfrm>
          <a:prstGeom prst="rect">
            <a:avLst/>
          </a:prstGeom>
          <a:noFill/>
          <a:ln>
            <a:noFill/>
          </a:ln>
        </p:spPr>
      </p:pic>
      <p:sp>
        <p:nvSpPr>
          <p:cNvPr id="517" name="Google Shape;517;p26"/>
          <p:cNvSpPr/>
          <p:nvPr/>
        </p:nvSpPr>
        <p:spPr>
          <a:xfrm>
            <a:off x="600120" y="6579000"/>
            <a:ext cx="3508920" cy="27216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Roboto"/>
                <a:ea typeface="Roboto"/>
                <a:cs typeface="Roboto"/>
                <a:sym typeface="Roboto"/>
                <a:hlinkClick r:id="rId5">
                  <a:extLst>
                    <a:ext uri="{A12FA001-AC4F-418D-AE19-62706E023703}">
                      <ahyp:hlinkClr xmlns:ahyp="http://schemas.microsoft.com/office/drawing/2018/hyperlinkcolor" val="tx"/>
                    </a:ext>
                  </a:extLst>
                </a:hlinkClick>
              </a:rPr>
              <a:t>Diccionarios - Añadir / Actualizar los elementos</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18" name="Google Shape;518;p26" descr="Icono&#10;&#10;Descripción generada automáticamente"/>
          <p:cNvPicPr preferRelativeResize="0"/>
          <p:nvPr/>
        </p:nvPicPr>
        <p:blipFill rotWithShape="1">
          <a:blip r:embed="rId6">
            <a:alphaModFix/>
          </a:blip>
          <a:srcRect/>
          <a:stretch/>
        </p:blipFill>
        <p:spPr>
          <a:xfrm>
            <a:off x="438840" y="6595200"/>
            <a:ext cx="208440" cy="208440"/>
          </a:xfrm>
          <a:prstGeom prst="rect">
            <a:avLst/>
          </a:prstGeom>
          <a:noFill/>
          <a:ln>
            <a:noFill/>
          </a:ln>
        </p:spPr>
      </p:pic>
      <p:sp>
        <p:nvSpPr>
          <p:cNvPr id="519" name="Google Shape;519;p26"/>
          <p:cNvSpPr/>
          <p:nvPr/>
        </p:nvSpPr>
        <p:spPr>
          <a:xfrm>
            <a:off x="4213440" y="6555600"/>
            <a:ext cx="9306360" cy="292320"/>
          </a:xfrm>
          <a:prstGeom prst="rect">
            <a:avLst/>
          </a:prstGeom>
          <a:noFill/>
          <a:ln>
            <a:noFill/>
          </a:ln>
        </p:spPr>
        <p:txBody>
          <a:bodyPr spcFirstLastPara="1" wrap="square" lIns="90000" tIns="45000" rIns="90000" bIns="450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s-ES" sz="1200" b="0" i="0" u="sng" strike="noStrike" kern="0" cap="none" spc="0" normalizeH="0" baseline="0" noProof="0">
                <a:ln>
                  <a:noFill/>
                </a:ln>
                <a:solidFill>
                  <a:srgbClr val="0563C1"/>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Método </a:t>
            </a:r>
            <a:r>
              <a:rPr kumimoji="0" lang="es-ES" sz="1200" b="0" i="0" u="sng" strike="noStrike" kern="0" cap="none" spc="0" normalizeH="0" baseline="0" noProof="0">
                <a:ln>
                  <a:noFill/>
                </a:ln>
                <a:solidFill>
                  <a:srgbClr val="0563C1"/>
                </a:solidFill>
                <a:effectLst/>
                <a:uLnTx/>
                <a:uFillTx/>
                <a:latin typeface="Quattrocento Sans"/>
                <a:ea typeface="Quattrocento Sans"/>
                <a:cs typeface="Quattrocento Sans"/>
                <a:sym typeface="Quattrocento Sans"/>
                <a:hlinkClick r:id="rId7">
                  <a:extLst>
                    <a:ext uri="{A12FA001-AC4F-418D-AE19-62706E023703}">
                      <ahyp:hlinkClr xmlns:ahyp="http://schemas.microsoft.com/office/drawing/2018/hyperlinkcolor" val="tx"/>
                    </a:ext>
                  </a:extLst>
                </a:hlinkClick>
              </a:rPr>
              <a:t>setdefault</a:t>
            </a:r>
            <a:r>
              <a:rPr kumimoji="0" lang="es-ES" sz="1200" b="0" i="0" u="sng" strike="noStrike" kern="0" cap="none" spc="0" normalizeH="0" baseline="0" noProof="0">
                <a:ln>
                  <a:noFill/>
                </a:ln>
                <a:solidFill>
                  <a:srgbClr val="0563C1"/>
                </a:solidFill>
                <a:effectLst/>
                <a:uLnTx/>
                <a:uFillTx/>
                <a:latin typeface="Arial"/>
                <a:ea typeface="Arial"/>
                <a:cs typeface="Arial"/>
                <a:sym typeface="Arial"/>
                <a:hlinkClick r:id="rId7">
                  <a:extLst>
                    <a:ext uri="{A12FA001-AC4F-418D-AE19-62706E023703}">
                      <ahyp:hlinkClr xmlns:ahyp="http://schemas.microsoft.com/office/drawing/2018/hyperlinkcolor" val="tx"/>
                    </a:ext>
                  </a:extLst>
                </a:hlinkClick>
              </a:rPr>
              <a:t>()</a:t>
            </a:r>
            <a:endParaRPr kumimoji="0" sz="1200" b="0" i="0" u="none" strike="noStrike" kern="0" cap="none" spc="0" normalizeH="0" baseline="0" noProof="0">
              <a:ln>
                <a:noFill/>
              </a:ln>
              <a:solidFill>
                <a:srgbClr val="000000"/>
              </a:solidFill>
              <a:effectLst/>
              <a:uLnTx/>
              <a:uFillTx/>
              <a:latin typeface="Arial"/>
              <a:ea typeface="Arial"/>
              <a:cs typeface="Arial"/>
              <a:sym typeface="Arial"/>
            </a:endParaRPr>
          </a:p>
        </p:txBody>
      </p:sp>
      <p:pic>
        <p:nvPicPr>
          <p:cNvPr id="520" name="Google Shape;520;p26" descr="Icono&#10;&#10;Descripción generada automáticamente"/>
          <p:cNvPicPr preferRelativeResize="0"/>
          <p:nvPr/>
        </p:nvPicPr>
        <p:blipFill rotWithShape="1">
          <a:blip r:embed="rId8">
            <a:alphaModFix/>
          </a:blip>
          <a:srcRect/>
          <a:stretch/>
        </p:blipFill>
        <p:spPr>
          <a:xfrm>
            <a:off x="4037040" y="6582960"/>
            <a:ext cx="232560" cy="232560"/>
          </a:xfrm>
          <a:prstGeom prst="rect">
            <a:avLst/>
          </a:prstGeom>
          <a:noFill/>
          <a:ln>
            <a:noFill/>
          </a:ln>
        </p:spPr>
      </p:pic>
      <p:pic>
        <p:nvPicPr>
          <p:cNvPr id="521" name="Google Shape;521;p26"/>
          <p:cNvPicPr preferRelativeResize="0"/>
          <p:nvPr/>
        </p:nvPicPr>
        <p:blipFill rotWithShape="1">
          <a:blip r:embed="rId9">
            <a:alphaModFix/>
          </a:blip>
          <a:srcRect/>
          <a:stretch/>
        </p:blipFill>
        <p:spPr>
          <a:xfrm>
            <a:off x="10866625" y="210270"/>
            <a:ext cx="689024" cy="551224"/>
          </a:xfrm>
          <a:prstGeom prst="rect">
            <a:avLst/>
          </a:prstGeom>
          <a:noFill/>
          <a:ln>
            <a:noFill/>
          </a:ln>
        </p:spPr>
      </p:pic>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TotalTime>
  <Words>4027</Words>
  <Application>Microsoft Office PowerPoint</Application>
  <PresentationFormat>Panorámica</PresentationFormat>
  <Paragraphs>499</Paragraphs>
  <Slides>37</Slides>
  <Notes>34</Notes>
  <HiddenSlides>0</HiddenSlides>
  <MMClips>0</MMClips>
  <ScaleCrop>false</ScaleCrop>
  <HeadingPairs>
    <vt:vector size="6" baseType="variant">
      <vt:variant>
        <vt:lpstr>Fuentes usadas</vt:lpstr>
      </vt:variant>
      <vt:variant>
        <vt:i4>13</vt:i4>
      </vt:variant>
      <vt:variant>
        <vt:lpstr>Tema</vt:lpstr>
      </vt:variant>
      <vt:variant>
        <vt:i4>26</vt:i4>
      </vt:variant>
      <vt:variant>
        <vt:lpstr>Títulos de diapositiva</vt:lpstr>
      </vt:variant>
      <vt:variant>
        <vt:i4>37</vt:i4>
      </vt:variant>
    </vt:vector>
  </HeadingPairs>
  <TitlesOfParts>
    <vt:vector size="76" baseType="lpstr">
      <vt:lpstr>Arial</vt:lpstr>
      <vt:lpstr>Calibri</vt:lpstr>
      <vt:lpstr>Courier New</vt:lpstr>
      <vt:lpstr>Noto Sans Symbols</vt:lpstr>
      <vt:lpstr>Nunito</vt:lpstr>
      <vt:lpstr>Quattrocento Sans</vt:lpstr>
      <vt:lpstr>Roboto</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1_Tema de Office</vt:lpstr>
      <vt:lpstr>02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11</cp:revision>
  <dcterms:modified xsi:type="dcterms:W3CDTF">2024-06-10T07:29:32Z</dcterms:modified>
  <dc:language>es-ES</dc:language>
</cp:coreProperties>
</file>